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256" r:id="rId2"/>
    <p:sldId id="257" r:id="rId3"/>
    <p:sldId id="330" r:id="rId4"/>
    <p:sldId id="331" r:id="rId5"/>
    <p:sldId id="258" r:id="rId6"/>
    <p:sldId id="315" r:id="rId7"/>
    <p:sldId id="259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9" r:id="rId20"/>
    <p:sldId id="350" r:id="rId21"/>
    <p:sldId id="345" r:id="rId22"/>
    <p:sldId id="346" r:id="rId23"/>
    <p:sldId id="347" r:id="rId24"/>
    <p:sldId id="343" r:id="rId25"/>
    <p:sldId id="344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5" r:id="rId47"/>
    <p:sldId id="366" r:id="rId48"/>
    <p:sldId id="367" r:id="rId49"/>
    <p:sldId id="328" r:id="rId50"/>
    <p:sldId id="267" r:id="rId51"/>
    <p:sldId id="269" r:id="rId52"/>
    <p:sldId id="316" r:id="rId53"/>
    <p:sldId id="369" r:id="rId54"/>
    <p:sldId id="370" r:id="rId55"/>
    <p:sldId id="371" r:id="rId56"/>
    <p:sldId id="372" r:id="rId57"/>
    <p:sldId id="317" r:id="rId58"/>
    <p:sldId id="348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68" r:id="rId68"/>
    <p:sldId id="373" r:id="rId69"/>
    <p:sldId id="374" r:id="rId70"/>
    <p:sldId id="375" r:id="rId71"/>
    <p:sldId id="376" r:id="rId72"/>
    <p:sldId id="377" r:id="rId73"/>
    <p:sldId id="378" r:id="rId74"/>
    <p:sldId id="379" r:id="rId75"/>
    <p:sldId id="278" r:id="rId76"/>
    <p:sldId id="279" r:id="rId77"/>
    <p:sldId id="284" r:id="rId78"/>
    <p:sldId id="285" r:id="rId79"/>
    <p:sldId id="380" r:id="rId80"/>
    <p:sldId id="381" r:id="rId81"/>
    <p:sldId id="382" r:id="rId82"/>
    <p:sldId id="383" r:id="rId83"/>
    <p:sldId id="268" r:id="rId84"/>
    <p:sldId id="384" r:id="rId85"/>
    <p:sldId id="385" r:id="rId86"/>
    <p:sldId id="270" r:id="rId87"/>
    <p:sldId id="275" r:id="rId88"/>
    <p:sldId id="276" r:id="rId89"/>
    <p:sldId id="277" r:id="rId90"/>
    <p:sldId id="386" r:id="rId91"/>
    <p:sldId id="387" r:id="rId92"/>
    <p:sldId id="388" r:id="rId93"/>
    <p:sldId id="389" r:id="rId94"/>
    <p:sldId id="401" r:id="rId95"/>
    <p:sldId id="300" r:id="rId96"/>
    <p:sldId id="395" r:id="rId97"/>
    <p:sldId id="396" r:id="rId98"/>
    <p:sldId id="397" r:id="rId99"/>
    <p:sldId id="398" r:id="rId100"/>
    <p:sldId id="399" r:id="rId101"/>
    <p:sldId id="400" r:id="rId102"/>
    <p:sldId id="280" r:id="rId103"/>
    <p:sldId id="281" r:id="rId104"/>
    <p:sldId id="283" r:id="rId105"/>
    <p:sldId id="299" r:id="rId106"/>
    <p:sldId id="327" r:id="rId107"/>
    <p:sldId id="301" r:id="rId108"/>
    <p:sldId id="302" r:id="rId109"/>
    <p:sldId id="303" r:id="rId110"/>
    <p:sldId id="304" r:id="rId111"/>
    <p:sldId id="411" r:id="rId112"/>
    <p:sldId id="410" r:id="rId113"/>
    <p:sldId id="408" r:id="rId114"/>
    <p:sldId id="409" r:id="rId115"/>
    <p:sldId id="289" r:id="rId116"/>
    <p:sldId id="288" r:id="rId117"/>
    <p:sldId id="306" r:id="rId118"/>
    <p:sldId id="404" r:id="rId119"/>
    <p:sldId id="405" r:id="rId120"/>
    <p:sldId id="329" r:id="rId121"/>
    <p:sldId id="406" r:id="rId122"/>
    <p:sldId id="407" r:id="rId123"/>
    <p:sldId id="402" r:id="rId124"/>
    <p:sldId id="403" r:id="rId125"/>
    <p:sldId id="326" r:id="rId126"/>
    <p:sldId id="308" r:id="rId127"/>
    <p:sldId id="309" r:id="rId128"/>
    <p:sldId id="310" r:id="rId129"/>
    <p:sldId id="286" r:id="rId130"/>
    <p:sldId id="291" r:id="rId131"/>
    <p:sldId id="314" r:id="rId132"/>
    <p:sldId id="292" r:id="rId133"/>
    <p:sldId id="293" r:id="rId134"/>
    <p:sldId id="312" r:id="rId135"/>
    <p:sldId id="294" r:id="rId136"/>
    <p:sldId id="295" r:id="rId137"/>
    <p:sldId id="296" r:id="rId138"/>
    <p:sldId id="297" r:id="rId139"/>
    <p:sldId id="298" r:id="rId140"/>
    <p:sldId id="313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F1F5E-B6FF-43F0-BEAE-6148299758E2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46513-CB4B-4E92-A4FF-F765E69FD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08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94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63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99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11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85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56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8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87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7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1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6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0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76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7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A85E9-64CD-4A46-A32C-74A207A795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0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6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2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1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774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8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5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8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9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2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3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2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6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30BE1-C8D1-4DEC-9395-2086F700B3A7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AA9BF-0E49-406C-9A18-B10809B91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3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12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0.png"/><Relationship Id="rId11" Type="http://schemas.openxmlformats.org/officeDocument/2006/relationships/image" Target="../media/image400.png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42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0.png"/><Relationship Id="rId7" Type="http://schemas.openxmlformats.org/officeDocument/2006/relationships/image" Target="../media/image40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20.png"/><Relationship Id="rId7" Type="http://schemas.openxmlformats.org/officeDocument/2006/relationships/image" Target="../media/image4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51.png"/><Relationship Id="rId4" Type="http://schemas.openxmlformats.org/officeDocument/2006/relationships/image" Target="../media/image330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6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20.png"/><Relationship Id="rId7" Type="http://schemas.openxmlformats.org/officeDocument/2006/relationships/image" Target="../media/image5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10" Type="http://schemas.openxmlformats.org/officeDocument/2006/relationships/image" Target="../media/image57.png"/><Relationship Id="rId4" Type="http://schemas.openxmlformats.org/officeDocument/2006/relationships/image" Target="../media/image330.png"/><Relationship Id="rId9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1.png"/><Relationship Id="rId3" Type="http://schemas.openxmlformats.org/officeDocument/2006/relationships/image" Target="../media/image320.png"/><Relationship Id="rId7" Type="http://schemas.openxmlformats.org/officeDocument/2006/relationships/image" Target="../media/image54.png"/><Relationship Id="rId12" Type="http://schemas.openxmlformats.org/officeDocument/2006/relationships/image" Target="../media/image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0.png"/><Relationship Id="rId11" Type="http://schemas.openxmlformats.org/officeDocument/2006/relationships/image" Target="../media/image59.png"/><Relationship Id="rId5" Type="http://schemas.openxmlformats.org/officeDocument/2006/relationships/image" Target="../media/image520.png"/><Relationship Id="rId10" Type="http://schemas.openxmlformats.org/officeDocument/2006/relationships/image" Target="../media/image57.png"/><Relationship Id="rId4" Type="http://schemas.openxmlformats.org/officeDocument/2006/relationships/image" Target="../media/image330.png"/><Relationship Id="rId9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07.png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6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 and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Biplab</a:t>
            </a:r>
            <a:r>
              <a:rPr lang="en-US" dirty="0"/>
              <a:t> Banerjee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Thanks to towardsdatascience, Vincente Ordonez</a:t>
            </a:r>
          </a:p>
        </p:txBody>
      </p:sp>
    </p:spTree>
    <p:extLst>
      <p:ext uri="{BB962C8B-B14F-4D97-AF65-F5344CB8AC3E}">
        <p14:creationId xmlns:p14="http://schemas.microsoft.com/office/powerpoint/2010/main" val="331296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C97271-37B7-44BA-8EFB-1ABC624D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9" y="0"/>
            <a:ext cx="11780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57124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3DDF-22D1-73EF-F301-7725F941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 in 2D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47DEC-D898-6643-F3F9-2CD549889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18" y="1825625"/>
            <a:ext cx="9542468" cy="402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B63E4-F860-66B8-7FB4-41016417D13B}"/>
              </a:ext>
            </a:extLst>
          </p:cNvPr>
          <p:cNvSpPr txBox="1"/>
          <p:nvPr/>
        </p:nvSpPr>
        <p:spPr>
          <a:xfrm>
            <a:off x="4049486" y="5921829"/>
            <a:ext cx="412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Kernel size, stride, dilation all work as you would expect</a:t>
            </a:r>
          </a:p>
        </p:txBody>
      </p:sp>
    </p:spTree>
    <p:extLst>
      <p:ext uri="{BB962C8B-B14F-4D97-AF65-F5344CB8AC3E}">
        <p14:creationId xmlns:p14="http://schemas.microsoft.com/office/powerpoint/2010/main" val="12139571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70D8-159D-99F9-8AD6-75D57F0C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06166-DFBE-DCE8-8797-E5CC93984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there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channels and kernel size K x K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there are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input channels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output channels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06166-DFBE-DCE8-8797-E5CC93984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50E84E7-A932-1E63-6359-57AD44BE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265" y="5102679"/>
            <a:ext cx="1612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A5644-BC8B-F93C-46B0-0ED99C6E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2897485"/>
            <a:ext cx="28448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2694D8-7F2D-BD9D-F73E-8159E8EBF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873" y="5155293"/>
            <a:ext cx="35687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761182-E53A-06AF-BCF8-3CBFF3E65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236" y="2953729"/>
            <a:ext cx="1193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235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229"/>
          <a:stretch/>
        </p:blipFill>
        <p:spPr>
          <a:xfrm>
            <a:off x="2278085" y="1370776"/>
            <a:ext cx="5844639" cy="4952661"/>
          </a:xfrm>
          <a:prstGeom prst="rect">
            <a:avLst/>
          </a:prstGeom>
        </p:spPr>
      </p:pic>
      <p:sp>
        <p:nvSpPr>
          <p:cNvPr id="4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Convolutional Layer (with 4 filters)</a:t>
            </a:r>
            <a:endParaRPr sz="4267" dirty="0"/>
          </a:p>
        </p:txBody>
      </p:sp>
      <p:sp>
        <p:nvSpPr>
          <p:cNvPr id="6" name="Rectangle 5"/>
          <p:cNvSpPr/>
          <p:nvPr/>
        </p:nvSpPr>
        <p:spPr>
          <a:xfrm>
            <a:off x="7505206" y="2776364"/>
            <a:ext cx="1266701" cy="49244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10203" y="1224804"/>
            <a:ext cx="1266701" cy="49244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48554" y="4438610"/>
            <a:ext cx="1266701" cy="49244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48554" y="5750998"/>
            <a:ext cx="1266701" cy="49244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2" y="1989409"/>
            <a:ext cx="2293575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609585" latinLnBrk="1" hangingPunct="0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Input: 1x224x224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16040" y="1916529"/>
            <a:ext cx="2584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2400" dirty="0">
                <a:solidFill>
                  <a:srgbClr val="000000"/>
                </a:solidFill>
              </a:rPr>
              <a:t>Output: 4x224x224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942473" y="2477628"/>
            <a:ext cx="2049534" cy="1359559"/>
            <a:chOff x="6706853" y="1858220"/>
            <a:chExt cx="1537150" cy="1019669"/>
          </a:xfrm>
        </p:grpSpPr>
        <p:sp>
          <p:nvSpPr>
            <p:cNvPr id="11" name="TextBox 10"/>
            <p:cNvSpPr txBox="1"/>
            <p:nvPr/>
          </p:nvSpPr>
          <p:spPr>
            <a:xfrm>
              <a:off x="6706853" y="2231560"/>
              <a:ext cx="1537150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2400" dirty="0">
                  <a:solidFill>
                    <a:srgbClr val="0070C0"/>
                  </a:solidFill>
                </a:rPr>
                <a:t>if zero padding,</a:t>
              </a:r>
            </a:p>
            <a:p>
              <a:pPr defTabSz="609585" latinLnBrk="1" hangingPunct="0"/>
              <a:r>
                <a: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and stride = 1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7193741" y="1858220"/>
              <a:ext cx="168960" cy="450311"/>
            </a:xfrm>
            <a:prstGeom prst="straightConnector1">
              <a:avLst/>
            </a:prstGeom>
            <a:noFill/>
            <a:ln w="25400" cap="flat">
              <a:solidFill>
                <a:srgbClr val="0070C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TextBox 17"/>
          <p:cNvSpPr txBox="1"/>
          <p:nvPr/>
        </p:nvSpPr>
        <p:spPr>
          <a:xfrm>
            <a:off x="4784526" y="1347137"/>
            <a:ext cx="1172307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609585" latinLnBrk="1" hangingPunct="0"/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weights:</a:t>
            </a:r>
            <a:b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4x1x9x9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7075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229"/>
          <a:stretch/>
        </p:blipFill>
        <p:spPr>
          <a:xfrm>
            <a:off x="2278085" y="1370776"/>
            <a:ext cx="5844639" cy="4952661"/>
          </a:xfrm>
          <a:prstGeom prst="rect">
            <a:avLst/>
          </a:prstGeom>
        </p:spPr>
      </p:pic>
      <p:sp>
        <p:nvSpPr>
          <p:cNvPr id="4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Convolutional Layer (with 4 filters)</a:t>
            </a:r>
            <a:endParaRPr sz="4267" dirty="0"/>
          </a:p>
        </p:txBody>
      </p:sp>
      <p:sp>
        <p:nvSpPr>
          <p:cNvPr id="6" name="Rectangle 5"/>
          <p:cNvSpPr/>
          <p:nvPr/>
        </p:nvSpPr>
        <p:spPr>
          <a:xfrm>
            <a:off x="7505206" y="2776364"/>
            <a:ext cx="1266701" cy="49244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10203" y="1224804"/>
            <a:ext cx="1266701" cy="49244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48554" y="4438610"/>
            <a:ext cx="1266701" cy="49244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48554" y="5750998"/>
            <a:ext cx="1266701" cy="49244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2" y="1989409"/>
            <a:ext cx="2293575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609585" latinLnBrk="1" hangingPunct="0"/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Input: 1x224x224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16040" y="1916529"/>
            <a:ext cx="2584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2400" dirty="0">
                <a:solidFill>
                  <a:srgbClr val="000000"/>
                </a:solidFill>
              </a:rPr>
              <a:t>Output: 4x112x112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942473" y="2477628"/>
            <a:ext cx="2049534" cy="1359559"/>
            <a:chOff x="6706853" y="1858220"/>
            <a:chExt cx="1537150" cy="1019669"/>
          </a:xfrm>
        </p:grpSpPr>
        <p:sp>
          <p:nvSpPr>
            <p:cNvPr id="11" name="TextBox 10"/>
            <p:cNvSpPr txBox="1"/>
            <p:nvPr/>
          </p:nvSpPr>
          <p:spPr>
            <a:xfrm>
              <a:off x="6706853" y="2231560"/>
              <a:ext cx="1537150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2400" dirty="0">
                  <a:solidFill>
                    <a:srgbClr val="0070C0"/>
                  </a:solidFill>
                </a:rPr>
                <a:t>if zero padding,</a:t>
              </a:r>
            </a:p>
            <a:p>
              <a:pPr defTabSz="609585" latinLnBrk="1" hangingPunct="0"/>
              <a:r>
                <a: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but stride = 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7193741" y="1858220"/>
              <a:ext cx="168960" cy="450311"/>
            </a:xfrm>
            <a:prstGeom prst="straightConnector1">
              <a:avLst/>
            </a:prstGeom>
            <a:noFill/>
            <a:ln w="25400" cap="flat">
              <a:solidFill>
                <a:srgbClr val="0070C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TextBox 17"/>
          <p:cNvSpPr txBox="1"/>
          <p:nvPr/>
        </p:nvSpPr>
        <p:spPr>
          <a:xfrm>
            <a:off x="4784526" y="1347137"/>
            <a:ext cx="1172307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0959" tIns="60959" rIns="60959" bIns="60959" numCol="1" spcCol="38100" rtlCol="0" anchor="t">
            <a:spAutoFit/>
          </a:bodyPr>
          <a:lstStyle/>
          <a:p>
            <a:pPr defTabSz="609585" latinLnBrk="1" hangingPunct="0"/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weights:</a:t>
            </a:r>
            <a:b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4x1x9x9</a:t>
            </a: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532785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/>
          <p:cNvSpPr>
            <a:spLocks noGrp="1"/>
          </p:cNvSpPr>
          <p:nvPr>
            <p:ph type="title"/>
          </p:nvPr>
        </p:nvSpPr>
        <p:spPr>
          <a:xfrm>
            <a:off x="715617" y="365126"/>
            <a:ext cx="10386392" cy="1325563"/>
          </a:xfrm>
        </p:spPr>
        <p:txBody>
          <a:bodyPr/>
          <a:lstStyle/>
          <a:p>
            <a:r>
              <a:rPr lang="en-US" altLang="zh-TW" dirty="0">
                <a:ea typeface="ＭＳ Ｐゴシック" charset="-128"/>
              </a:rPr>
              <a:t>Color image: RGB 3 channels – conv. over depth</a:t>
            </a:r>
            <a:endParaRPr lang="zh-TW" altLang="en-US" dirty="0">
              <a:ea typeface="ＭＳ Ｐゴシック" charset="-128"/>
            </a:endParaRPr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6478588" y="3441700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6642100" y="3648075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/>
        </p:nvGraphicFramePr>
        <p:xfrm>
          <a:off x="6848475" y="384968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491038" y="16144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>
            <a:spLocks noChangeArrowheads="1"/>
          </p:cNvSpPr>
          <p:nvPr/>
        </p:nvSpPr>
        <p:spPr bwMode="auto">
          <a:xfrm>
            <a:off x="6200775" y="23415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496175" y="15732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>
            <a:spLocks noChangeArrowheads="1"/>
          </p:cNvSpPr>
          <p:nvPr/>
        </p:nvSpPr>
        <p:spPr bwMode="auto">
          <a:xfrm>
            <a:off x="9204325" y="2301876"/>
            <a:ext cx="14493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dirty="0"/>
              <a:t>Filter 2 …3</a:t>
            </a:r>
            <a:endParaRPr lang="zh-TW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643438" y="17668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795838" y="188277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7648575" y="17081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7800975" y="18605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/>
          <p:cNvSpPr/>
          <p:nvPr/>
        </p:nvSpPr>
        <p:spPr>
          <a:xfrm>
            <a:off x="5819775" y="4379913"/>
            <a:ext cx="508000" cy="86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8" name="群組 17"/>
          <p:cNvGrpSpPr>
            <a:grpSpLocks/>
          </p:cNvGrpSpPr>
          <p:nvPr/>
        </p:nvGrpSpPr>
        <p:grpSpPr bwMode="auto">
          <a:xfrm>
            <a:off x="1878014" y="3059113"/>
            <a:ext cx="3927475" cy="3630612"/>
            <a:chOff x="353684" y="3059766"/>
            <a:chExt cx="3927508" cy="3629534"/>
          </a:xfrm>
        </p:grpSpPr>
        <p:pic>
          <p:nvPicPr>
            <p:cNvPr id="23819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0" name="文字方塊 16"/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zh-TW"/>
                <a:t>Color image</a:t>
              </a: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608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6" y="1690688"/>
            <a:ext cx="3762375" cy="4276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3685" y="2446937"/>
            <a:ext cx="16623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Kernel stride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Size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Padding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25" y="1925085"/>
            <a:ext cx="3762375" cy="3629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16009" y="5929567"/>
            <a:ext cx="19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Dialation</a:t>
            </a:r>
            <a:r>
              <a:rPr lang="en-US" dirty="0"/>
              <a:t> width =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10539" y="5967413"/>
            <a:ext cx="198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Normal vs </a:t>
            </a:r>
            <a:r>
              <a:rPr lang="en-US" b="1" u="sng" dirty="0" err="1"/>
              <a:t>dialated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586357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Dialated</a:t>
            </a:r>
            <a:r>
              <a:rPr lang="en-US" dirty="0"/>
              <a:t>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10" y="1941236"/>
            <a:ext cx="9538179" cy="314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077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Spatially Separable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7" y="2544210"/>
            <a:ext cx="6667500" cy="3419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61" y="1461018"/>
            <a:ext cx="5483915" cy="1447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41165" y="1371600"/>
            <a:ext cx="5724939" cy="15372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46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separable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217461"/>
            <a:ext cx="6667500" cy="2562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4174" y="5376034"/>
            <a:ext cx="514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Convolving by 256 5x5 kernels over the input volume</a:t>
            </a:r>
          </a:p>
        </p:txBody>
      </p:sp>
    </p:spTree>
    <p:extLst>
      <p:ext uri="{BB962C8B-B14F-4D97-AF65-F5344CB8AC3E}">
        <p14:creationId xmlns:p14="http://schemas.microsoft.com/office/powerpoint/2010/main" val="25352310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separable convolution – step1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819275"/>
            <a:ext cx="6667500" cy="230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4934364"/>
            <a:ext cx="6686550" cy="1123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667953"/>
            <a:ext cx="133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Along depth</a:t>
            </a:r>
          </a:p>
        </p:txBody>
      </p:sp>
    </p:spTree>
    <p:extLst>
      <p:ext uri="{BB962C8B-B14F-4D97-AF65-F5344CB8AC3E}">
        <p14:creationId xmlns:p14="http://schemas.microsoft.com/office/powerpoint/2010/main" val="2386907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F897F-9489-4925-BAEF-96885600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39" y="412295"/>
            <a:ext cx="5455054" cy="2848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5751C1-3050-4BC1-9DFC-2D00C7BF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372" y="3261536"/>
            <a:ext cx="6419849" cy="315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28448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separable convolution – step2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11" y="1420536"/>
            <a:ext cx="666750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11" y="4038600"/>
            <a:ext cx="6667500" cy="281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117" y="3669268"/>
            <a:ext cx="109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Pointwise</a:t>
            </a:r>
          </a:p>
        </p:txBody>
      </p:sp>
      <p:sp>
        <p:nvSpPr>
          <p:cNvPr id="3" name="Explosion 1 2"/>
          <p:cNvSpPr/>
          <p:nvPr/>
        </p:nvSpPr>
        <p:spPr>
          <a:xfrm>
            <a:off x="9780104" y="2217599"/>
            <a:ext cx="2266122" cy="330600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1x1 </a:t>
            </a:r>
            <a:r>
              <a:rPr lang="en-US" dirty="0" err="1"/>
              <a:t>conv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92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649DA3-7C68-4D73-90AF-D30B022DE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552450"/>
            <a:ext cx="80962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262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465946-5D0E-4610-8DFD-12BE7745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3" y="0"/>
            <a:ext cx="4846864" cy="1641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B8D94-B588-47D2-846D-91286EF4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27" y="0"/>
            <a:ext cx="6859361" cy="1673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60377-ED0B-4BAB-B2D0-0897530D8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853" y="1882815"/>
            <a:ext cx="4449536" cy="3545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83A0D-CE1D-40BF-851D-360282E1A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95" y="1894217"/>
            <a:ext cx="4992462" cy="3596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B6987-60E0-481F-8BA5-60108D564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67" y="5831496"/>
            <a:ext cx="4962525" cy="608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5B242D-EC50-4869-9C51-CEF62EEB4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007" y="5786612"/>
            <a:ext cx="5236708" cy="4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044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D9C-905F-BB1A-1C17-AE93B48C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Downsampling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4628-2A11-C648-28EF-E9B950687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804"/>
          <a:stretch/>
        </p:blipFill>
        <p:spPr>
          <a:xfrm>
            <a:off x="1051930" y="2057399"/>
            <a:ext cx="3247927" cy="200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461D7-7B07-539A-3A94-7CDFB62A1092}"/>
              </a:ext>
            </a:extLst>
          </p:cNvPr>
          <p:cNvSpPr txBox="1"/>
          <p:nvPr/>
        </p:nvSpPr>
        <p:spPr>
          <a:xfrm>
            <a:off x="8382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every other position (equivalent to stride two)</a:t>
            </a:r>
          </a:p>
        </p:txBody>
      </p:sp>
    </p:spTree>
    <p:extLst>
      <p:ext uri="{BB962C8B-B14F-4D97-AF65-F5344CB8AC3E}">
        <p14:creationId xmlns:p14="http://schemas.microsoft.com/office/powerpoint/2010/main" val="25469128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D9C-905F-BB1A-1C17-AE93B48C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Downsampling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4628-2A11-C648-28EF-E9B950687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90"/>
          <a:stretch/>
        </p:blipFill>
        <p:spPr>
          <a:xfrm>
            <a:off x="1051931" y="2057399"/>
            <a:ext cx="6709584" cy="200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461D7-7B07-539A-3A94-7CDFB62A1092}"/>
              </a:ext>
            </a:extLst>
          </p:cNvPr>
          <p:cNvSpPr txBox="1"/>
          <p:nvPr/>
        </p:nvSpPr>
        <p:spPr>
          <a:xfrm>
            <a:off x="8382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every other position (equivalent to stride two)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DF9FC-F71E-7881-8E78-71187CC9C4F6}"/>
              </a:ext>
            </a:extLst>
          </p:cNvPr>
          <p:cNvSpPr txBox="1"/>
          <p:nvPr/>
        </p:nvSpPr>
        <p:spPr>
          <a:xfrm>
            <a:off x="44196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pooling</a:t>
            </a:r>
          </a:p>
          <a:p>
            <a:pPr algn="ctr"/>
            <a:r>
              <a:rPr lang="en-US" sz="2400" dirty="0"/>
              <a:t>(partial invariance to translation)</a:t>
            </a:r>
          </a:p>
        </p:txBody>
      </p:sp>
    </p:spTree>
    <p:extLst>
      <p:ext uri="{BB962C8B-B14F-4D97-AF65-F5344CB8AC3E}">
        <p14:creationId xmlns:p14="http://schemas.microsoft.com/office/powerpoint/2010/main" val="15164245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3D9C-905F-BB1A-1C17-AE93B48C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Downsampling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64628-2A11-C648-28EF-E9B95068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30" y="2057399"/>
            <a:ext cx="10088139" cy="2002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461D7-7B07-539A-3A94-7CDFB62A1092}"/>
              </a:ext>
            </a:extLst>
          </p:cNvPr>
          <p:cNvSpPr txBox="1"/>
          <p:nvPr/>
        </p:nvSpPr>
        <p:spPr>
          <a:xfrm>
            <a:off x="8382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every other position (equivalent to stride two)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DF9FC-F71E-7881-8E78-71187CC9C4F6}"/>
              </a:ext>
            </a:extLst>
          </p:cNvPr>
          <p:cNvSpPr txBox="1"/>
          <p:nvPr/>
        </p:nvSpPr>
        <p:spPr>
          <a:xfrm>
            <a:off x="4419600" y="4604657"/>
            <a:ext cx="302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 pooling</a:t>
            </a:r>
          </a:p>
          <a:p>
            <a:pPr algn="ctr"/>
            <a:r>
              <a:rPr lang="en-US" sz="2400" dirty="0"/>
              <a:t>(partial invariance to translation)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A28CE-3F51-CC0E-0405-264C8246E617}"/>
              </a:ext>
            </a:extLst>
          </p:cNvPr>
          <p:cNvSpPr txBox="1"/>
          <p:nvPr/>
        </p:nvSpPr>
        <p:spPr>
          <a:xfrm>
            <a:off x="8001000" y="4604657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pooling</a:t>
            </a:r>
          </a:p>
        </p:txBody>
      </p:sp>
    </p:spTree>
    <p:extLst>
      <p:ext uri="{BB962C8B-B14F-4D97-AF65-F5344CB8AC3E}">
        <p14:creationId xmlns:p14="http://schemas.microsoft.com/office/powerpoint/2010/main" val="29949399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charset="-128"/>
              </a:rPr>
              <a:t>Why Pooling</a:t>
            </a:r>
            <a:endParaRPr lang="zh-TW" altLang="en-US">
              <a:ea typeface="ＭＳ Ｐゴシック" charset="-128"/>
            </a:endParaRPr>
          </a:p>
        </p:txBody>
      </p:sp>
      <p:sp>
        <p:nvSpPr>
          <p:cNvPr id="29698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lstStyle/>
          <a:p>
            <a:r>
              <a:rPr lang="en-US" altLang="zh-TW">
                <a:ea typeface="ＭＳ Ｐゴシック" charset="-128"/>
              </a:rPr>
              <a:t>Subsampling pixels will not change the object</a:t>
            </a:r>
            <a:endParaRPr lang="zh-TW" altLang="en-US">
              <a:ea typeface="ＭＳ Ｐゴシック" charset="-128"/>
            </a:endParaRPr>
          </a:p>
        </p:txBody>
      </p:sp>
      <p:pic>
        <p:nvPicPr>
          <p:cNvPr id="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3433764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/>
          <p:cNvSpPr/>
          <p:nvPr/>
        </p:nvSpPr>
        <p:spPr>
          <a:xfrm>
            <a:off x="5921375" y="3627439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/>
          <p:cNvSpPr txBox="1">
            <a:spLocks noChangeArrowheads="1"/>
          </p:cNvSpPr>
          <p:nvPr/>
        </p:nvSpPr>
        <p:spPr bwMode="auto">
          <a:xfrm>
            <a:off x="5815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3400426" y="2408239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/>
          <p:cNvSpPr txBox="1">
            <a:spLocks noChangeArrowheads="1"/>
          </p:cNvSpPr>
          <p:nvPr/>
        </p:nvSpPr>
        <p:spPr bwMode="auto">
          <a:xfrm>
            <a:off x="8128000" y="2900364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/>
          <p:cNvSpPr txBox="1">
            <a:spLocks noChangeArrowheads="1"/>
          </p:cNvSpPr>
          <p:nvPr/>
        </p:nvSpPr>
        <p:spPr bwMode="auto">
          <a:xfrm>
            <a:off x="2303464" y="5511801"/>
            <a:ext cx="7297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zh-TW" dirty="0"/>
              <a:t>We can subsample the pixels to make image smaller</a:t>
            </a:r>
            <a:endParaRPr lang="zh-TW" altLang="en-US" dirty="0"/>
          </a:p>
        </p:txBody>
      </p:sp>
      <p:sp>
        <p:nvSpPr>
          <p:cNvPr id="13" name="文字方塊 12"/>
          <p:cNvSpPr txBox="1">
            <a:spLocks noChangeArrowheads="1"/>
          </p:cNvSpPr>
          <p:nvPr/>
        </p:nvSpPr>
        <p:spPr bwMode="auto">
          <a:xfrm>
            <a:off x="2269851" y="6340477"/>
            <a:ext cx="726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zh-TW" dirty="0"/>
              <a:t>fewer parameters to characterize the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43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or </a:t>
            </a:r>
            <a:r>
              <a:rPr lang="en-US" dirty="0" err="1"/>
              <a:t>strided</a:t>
            </a:r>
            <a:r>
              <a:rPr lang="en-US" dirty="0"/>
              <a:t> convolution?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22" y="1409783"/>
            <a:ext cx="8480355" cy="2986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77278" y="1461052"/>
            <a:ext cx="8160026" cy="2884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04" y="5198166"/>
            <a:ext cx="8698267" cy="7618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49104" y="5198166"/>
            <a:ext cx="8698267" cy="834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033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1A68-150A-24A0-37A5-52BBD547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EEC77-82EB-DD18-7EDC-961D7E50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576"/>
          <a:stretch/>
        </p:blipFill>
        <p:spPr>
          <a:xfrm>
            <a:off x="838201" y="1984010"/>
            <a:ext cx="3494314" cy="2087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04DD0-5370-0524-B857-D40AF28E8ED7}"/>
              </a:ext>
            </a:extLst>
          </p:cNvPr>
          <p:cNvSpPr txBox="1"/>
          <p:nvPr/>
        </p:nvSpPr>
        <p:spPr>
          <a:xfrm>
            <a:off x="957943" y="4615538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Duplicate</a:t>
            </a:r>
          </a:p>
        </p:txBody>
      </p:sp>
    </p:spTree>
    <p:extLst>
      <p:ext uri="{BB962C8B-B14F-4D97-AF65-F5344CB8AC3E}">
        <p14:creationId xmlns:p14="http://schemas.microsoft.com/office/powerpoint/2010/main" val="11543803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1A68-150A-24A0-37A5-52BBD547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EEC77-82EB-DD18-7EDC-961D7E50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031"/>
          <a:stretch/>
        </p:blipFill>
        <p:spPr>
          <a:xfrm>
            <a:off x="838200" y="1984010"/>
            <a:ext cx="7217229" cy="2087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04DD0-5370-0524-B857-D40AF28E8ED7}"/>
              </a:ext>
            </a:extLst>
          </p:cNvPr>
          <p:cNvSpPr txBox="1"/>
          <p:nvPr/>
        </p:nvSpPr>
        <p:spPr>
          <a:xfrm>
            <a:off x="957943" y="4615538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Duplicate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C7D70-0339-7CE6-988A-CA7E27D54FD4}"/>
              </a:ext>
            </a:extLst>
          </p:cNvPr>
          <p:cNvSpPr txBox="1"/>
          <p:nvPr/>
        </p:nvSpPr>
        <p:spPr>
          <a:xfrm>
            <a:off x="4713514" y="4615539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Max-</a:t>
            </a:r>
            <a:r>
              <a:rPr lang="en-US" sz="2400" dirty="0" err="1"/>
              <a:t>upsampling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3723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20A0F-8067-4866-8A25-869170BA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45" y="0"/>
            <a:ext cx="9566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43350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1A68-150A-24A0-37A5-52BBD547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EEC77-82EB-DD18-7EDC-961D7E508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4010"/>
            <a:ext cx="10776857" cy="2087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04DD0-5370-0524-B857-D40AF28E8ED7}"/>
              </a:ext>
            </a:extLst>
          </p:cNvPr>
          <p:cNvSpPr txBox="1"/>
          <p:nvPr/>
        </p:nvSpPr>
        <p:spPr>
          <a:xfrm>
            <a:off x="957943" y="4615538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Duplicate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C7D70-0339-7CE6-988A-CA7E27D54FD4}"/>
              </a:ext>
            </a:extLst>
          </p:cNvPr>
          <p:cNvSpPr txBox="1"/>
          <p:nvPr/>
        </p:nvSpPr>
        <p:spPr>
          <a:xfrm>
            <a:off x="4713514" y="4615539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Max-</a:t>
            </a:r>
            <a:r>
              <a:rPr lang="en-US" sz="2400" dirty="0" err="1"/>
              <a:t>upsampling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BAE06-E603-86D0-BA0F-50F6FF4D54CA}"/>
              </a:ext>
            </a:extLst>
          </p:cNvPr>
          <p:cNvSpPr txBox="1"/>
          <p:nvPr/>
        </p:nvSpPr>
        <p:spPr>
          <a:xfrm>
            <a:off x="8588828" y="4615539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3988666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1C75-2E05-F80B-F22A-946B59C0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FF413F-5366-5A9C-E035-96204D341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660"/>
          <a:stretch/>
        </p:blipFill>
        <p:spPr>
          <a:xfrm>
            <a:off x="629004" y="1872343"/>
            <a:ext cx="5935082" cy="35922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2B45-5648-4FAE-5BD2-90D52CAA76E4}"/>
              </a:ext>
            </a:extLst>
          </p:cNvPr>
          <p:cNvSpPr txBox="1"/>
          <p:nvPr/>
        </p:nvSpPr>
        <p:spPr>
          <a:xfrm>
            <a:off x="2079171" y="5686425"/>
            <a:ext cx="334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size 3, Stride 2 convolution</a:t>
            </a:r>
          </a:p>
        </p:txBody>
      </p:sp>
    </p:spTree>
    <p:extLst>
      <p:ext uri="{BB962C8B-B14F-4D97-AF65-F5344CB8AC3E}">
        <p14:creationId xmlns:p14="http://schemas.microsoft.com/office/powerpoint/2010/main" val="11109748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1C75-2E05-F80B-F22A-946B59C0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FF413F-5366-5A9C-E035-96204D341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4" y="1872343"/>
            <a:ext cx="10724796" cy="35922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2B45-5648-4FAE-5BD2-90D52CAA76E4}"/>
              </a:ext>
            </a:extLst>
          </p:cNvPr>
          <p:cNvSpPr txBox="1"/>
          <p:nvPr/>
        </p:nvSpPr>
        <p:spPr>
          <a:xfrm>
            <a:off x="2079171" y="5686425"/>
            <a:ext cx="334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size 3, Stride 2 convolution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CD55C-E2C2-0291-4C0E-34FA0ABBCDA2}"/>
              </a:ext>
            </a:extLst>
          </p:cNvPr>
          <p:cNvSpPr txBox="1"/>
          <p:nvPr/>
        </p:nvSpPr>
        <p:spPr>
          <a:xfrm>
            <a:off x="7903028" y="5682632"/>
            <a:ext cx="241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Transposed convolution</a:t>
            </a:r>
          </a:p>
        </p:txBody>
      </p:sp>
    </p:spTree>
    <p:extLst>
      <p:ext uri="{BB962C8B-B14F-4D97-AF65-F5344CB8AC3E}">
        <p14:creationId xmlns:p14="http://schemas.microsoft.com/office/powerpoint/2010/main" val="18158143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A906-3053-429A-96CE-4CF3BD53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as matrix vector multiplication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BC60C-B896-44D6-B4BA-4355DF64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247775"/>
            <a:ext cx="104203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247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3244A-8AAF-41C6-846B-7B3F2CD6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589"/>
            <a:ext cx="12192000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662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602" y="90799"/>
            <a:ext cx="6504747" cy="64742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2AAD4A-2D1A-4649-B454-65E6526E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034255"/>
            <a:ext cx="6513739" cy="26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60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0" y="1615522"/>
            <a:ext cx="1847850" cy="2076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5167" y="1615522"/>
            <a:ext cx="373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as a matrix multiplication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0" y="4227028"/>
            <a:ext cx="6667500" cy="201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443" y="332132"/>
            <a:ext cx="3810000" cy="638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420" y="393351"/>
            <a:ext cx="65627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626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6" y="1243012"/>
            <a:ext cx="6667500" cy="437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873" y="2647949"/>
            <a:ext cx="1323975" cy="156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8356" y="546652"/>
            <a:ext cx="420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to one mapping – 9 values to 1 value</a:t>
            </a:r>
          </a:p>
        </p:txBody>
      </p:sp>
    </p:spTree>
    <p:extLst>
      <p:ext uri="{BB962C8B-B14F-4D97-AF65-F5344CB8AC3E}">
        <p14:creationId xmlns:p14="http://schemas.microsoft.com/office/powerpoint/2010/main" val="26897716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7" y="0"/>
            <a:ext cx="54864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39" y="290098"/>
            <a:ext cx="2362200" cy="2600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26" y="4377565"/>
            <a:ext cx="3352800" cy="885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92605" y="6003235"/>
            <a:ext cx="226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to many mapping</a:t>
            </a:r>
          </a:p>
        </p:txBody>
      </p:sp>
    </p:spTree>
    <p:extLst>
      <p:ext uri="{BB962C8B-B14F-4D97-AF65-F5344CB8AC3E}">
        <p14:creationId xmlns:p14="http://schemas.microsoft.com/office/powerpoint/2010/main" val="10540324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charset="-128"/>
              </a:rPr>
              <a:t>The whole CNN</a:t>
            </a:r>
            <a:endParaRPr lang="zh-TW" altLang="en-US">
              <a:ea typeface="ＭＳ Ｐゴシック" charset="-128"/>
            </a:endParaRPr>
          </a:p>
        </p:txBody>
      </p:sp>
      <p:grpSp>
        <p:nvGrpSpPr>
          <p:cNvPr id="27650" name="群組 3"/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/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4848219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/>
          <p:cNvSpPr txBox="1">
            <a:spLocks noChangeArrowheads="1"/>
          </p:cNvSpPr>
          <p:nvPr/>
        </p:nvSpPr>
        <p:spPr bwMode="auto">
          <a:xfrm>
            <a:off x="8948739" y="3414713"/>
            <a:ext cx="16906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/>
          <p:cNvSpPr/>
          <p:nvPr/>
        </p:nvSpPr>
        <p:spPr>
          <a:xfrm flipH="1">
            <a:off x="8550276" y="1806576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/>
          <p:cNvSpPr/>
          <p:nvPr/>
        </p:nvSpPr>
        <p:spPr>
          <a:xfrm>
            <a:off x="6692901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/>
          <p:cNvSpPr/>
          <p:nvPr/>
        </p:nvSpPr>
        <p:spPr>
          <a:xfrm>
            <a:off x="6692901" y="5080001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330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1FC89-0B82-44D0-8C33-2BE7E923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2" y="0"/>
            <a:ext cx="11456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85687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charset="-128"/>
              </a:rPr>
              <a:t>The whole CNN</a:t>
            </a:r>
            <a:endParaRPr lang="zh-TW" altLang="en-US">
              <a:ea typeface="ＭＳ Ｐゴシック" charset="-128"/>
            </a:endParaRPr>
          </a:p>
        </p:txBody>
      </p:sp>
      <p:grpSp>
        <p:nvGrpSpPr>
          <p:cNvPr id="33794" name="群組 3"/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92089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/>
          <p:cNvSpPr txBox="1">
            <a:spLocks noChangeArrowheads="1"/>
          </p:cNvSpPr>
          <p:nvPr/>
        </p:nvSpPr>
        <p:spPr bwMode="auto">
          <a:xfrm>
            <a:off x="2801939" y="1706564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4848219" y="6055667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/>
          <p:cNvSpPr/>
          <p:nvPr/>
        </p:nvSpPr>
        <p:spPr>
          <a:xfrm>
            <a:off x="2152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4"/>
          <p:cNvSpPr txBox="1"/>
          <p:nvPr/>
        </p:nvSpPr>
        <p:spPr>
          <a:xfrm>
            <a:off x="8229601" y="3657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/>
          <p:cNvSpPr txBox="1"/>
          <p:nvPr/>
        </p:nvSpPr>
        <p:spPr>
          <a:xfrm>
            <a:off x="8001001" y="5943601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615029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70" y="246707"/>
            <a:ext cx="8080512" cy="65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401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>
                <a:ea typeface="ＭＳ Ｐゴシック" charset="-128"/>
              </a:rPr>
              <a:t>Flattening</a:t>
            </a:r>
            <a:endParaRPr lang="zh-TW" altLang="en-US">
              <a:ea typeface="ＭＳ Ｐゴシック" charset="-128"/>
            </a:endParaRPr>
          </a:p>
        </p:txBody>
      </p:sp>
      <p:grpSp>
        <p:nvGrpSpPr>
          <p:cNvPr id="34818" name="群組 13"/>
          <p:cNvGrpSpPr>
            <a:grpSpLocks/>
          </p:cNvGrpSpPr>
          <p:nvPr/>
        </p:nvGrpSpPr>
        <p:grpSpPr bwMode="auto">
          <a:xfrm>
            <a:off x="1790700" y="2473326"/>
            <a:ext cx="1943100" cy="2049463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/>
          <p:cNvSpPr txBox="1">
            <a:spLocks noChangeArrowheads="1"/>
          </p:cNvSpPr>
          <p:nvPr/>
        </p:nvSpPr>
        <p:spPr bwMode="auto">
          <a:xfrm>
            <a:off x="3886200" y="3886201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/>
          <p:cNvSpPr/>
          <p:nvPr/>
        </p:nvSpPr>
        <p:spPr>
          <a:xfrm>
            <a:off x="5736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/>
          <p:cNvSpPr/>
          <p:nvPr/>
        </p:nvSpPr>
        <p:spPr>
          <a:xfrm>
            <a:off x="5736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/>
          <p:cNvSpPr/>
          <p:nvPr/>
        </p:nvSpPr>
        <p:spPr>
          <a:xfrm>
            <a:off x="5736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/>
          <p:cNvSpPr/>
          <p:nvPr/>
        </p:nvSpPr>
        <p:spPr>
          <a:xfrm>
            <a:off x="5736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/>
          <p:cNvSpPr/>
          <p:nvPr/>
        </p:nvSpPr>
        <p:spPr>
          <a:xfrm>
            <a:off x="5736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/>
          <p:cNvSpPr/>
          <p:nvPr/>
        </p:nvSpPr>
        <p:spPr>
          <a:xfrm>
            <a:off x="5736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/>
          <p:cNvSpPr/>
          <p:nvPr/>
        </p:nvSpPr>
        <p:spPr>
          <a:xfrm>
            <a:off x="5736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/>
          <p:cNvSpPr/>
          <p:nvPr/>
        </p:nvSpPr>
        <p:spPr>
          <a:xfrm>
            <a:off x="5736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/>
          <p:cNvSpPr/>
          <p:nvPr/>
        </p:nvSpPr>
        <p:spPr>
          <a:xfrm>
            <a:off x="6511926" y="31908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/>
          <p:cNvSpPr/>
          <p:nvPr/>
        </p:nvSpPr>
        <p:spPr>
          <a:xfrm>
            <a:off x="8997951" y="3419476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/>
          <p:cNvGrpSpPr>
            <a:grpSpLocks/>
          </p:cNvGrpSpPr>
          <p:nvPr/>
        </p:nvGrpSpPr>
        <p:grpSpPr bwMode="auto">
          <a:xfrm>
            <a:off x="7126288" y="2724151"/>
            <a:ext cx="3200400" cy="2506663"/>
            <a:chOff x="-2630921" y="4440114"/>
            <a:chExt cx="3201477" cy="2506507"/>
          </a:xfrm>
        </p:grpSpPr>
        <p:pic>
          <p:nvPicPr>
            <p:cNvPr id="34848" name="圖片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/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/>
          <p:cNvSpPr/>
          <p:nvPr/>
        </p:nvSpPr>
        <p:spPr>
          <a:xfrm>
            <a:off x="3849689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3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</a:t>
            </a:r>
            <a:r>
              <a:rPr lang="en-US" dirty="0"/>
              <a:t> Net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5 convolutional layers</a:t>
            </a:r>
          </a:p>
          <a:p>
            <a:r>
              <a:rPr lang="en-US" sz="2400" dirty="0"/>
              <a:t>3 fully connected layers + soft-max</a:t>
            </a:r>
          </a:p>
          <a:p>
            <a:r>
              <a:rPr lang="en-US" sz="2400" dirty="0"/>
              <a:t>650K neurons , 60 </a:t>
            </a:r>
            <a:r>
              <a:rPr lang="en-US" sz="2400" dirty="0" err="1"/>
              <a:t>Mln</a:t>
            </a:r>
            <a:r>
              <a:rPr lang="en-US" sz="2400" dirty="0"/>
              <a:t> weights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31" y="3176479"/>
            <a:ext cx="8859921" cy="321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444" y="1484489"/>
            <a:ext cx="4884180" cy="1480034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27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1373905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 deep CNN?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"/>
          <a:stretch/>
        </p:blipFill>
        <p:spPr bwMode="auto">
          <a:xfrm>
            <a:off x="2247806" y="1359065"/>
            <a:ext cx="7696388" cy="499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Courtsey: ICRI</a:t>
            </a:r>
          </a:p>
        </p:txBody>
      </p:sp>
    </p:spTree>
    <p:extLst>
      <p:ext uri="{BB962C8B-B14F-4D97-AF65-F5344CB8AC3E}">
        <p14:creationId xmlns:p14="http://schemas.microsoft.com/office/powerpoint/2010/main" val="12325692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 </a:t>
            </a:r>
            <a:r>
              <a:rPr lang="en-US" i="1" dirty="0"/>
              <a:t>deep</a:t>
            </a:r>
            <a:r>
              <a:rPr lang="en-US" dirty="0"/>
              <a:t> CNN?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365" y="1466352"/>
            <a:ext cx="7727269" cy="506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021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 </a:t>
            </a:r>
            <a:r>
              <a:rPr lang="en-US" i="1" dirty="0"/>
              <a:t>deep</a:t>
            </a:r>
            <a:r>
              <a:rPr lang="en-US" dirty="0"/>
              <a:t> CNN?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189" y="1533540"/>
            <a:ext cx="7634534" cy="502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3582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 </a:t>
            </a:r>
            <a:r>
              <a:rPr lang="en-US" i="1" dirty="0"/>
              <a:t>deep</a:t>
            </a:r>
            <a:r>
              <a:rPr lang="en-US" dirty="0"/>
              <a:t> CNN?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56" y="1573275"/>
            <a:ext cx="7793610" cy="511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9462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 </a:t>
            </a:r>
            <a:r>
              <a:rPr lang="en-US" i="1" dirty="0"/>
              <a:t>deep</a:t>
            </a:r>
            <a:r>
              <a:rPr lang="en-US" dirty="0"/>
              <a:t> CNN?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685" y="1583215"/>
            <a:ext cx="7845834" cy="508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2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6FB3B8-592A-4965-9D35-96F737EE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9"/>
            <a:ext cx="12192000" cy="66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81726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reading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690688"/>
            <a:ext cx="82581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7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1BA12-AC6F-4DDC-90EF-B9AB96FCB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19" y="0"/>
            <a:ext cx="10983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438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0C6463-0C44-4A46-801B-CF214A63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28" y="0"/>
            <a:ext cx="11302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925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FDAD69-530C-4F58-AFCB-6F5EA98D1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54"/>
            <a:ext cx="12192000" cy="64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62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79CD26-C26A-4FBF-BEAF-2F37F1E4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28"/>
            <a:ext cx="12192000" cy="66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279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A3CBD0-B75D-4166-8219-37AF539A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0"/>
            <a:ext cx="11102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775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Perceptron Model</a:t>
            </a:r>
            <a:endParaRPr sz="4267" dirty="0"/>
          </a:p>
        </p:txBody>
      </p:sp>
      <p:sp>
        <p:nvSpPr>
          <p:cNvPr id="6" name="Rectangle 5"/>
          <p:cNvSpPr/>
          <p:nvPr/>
        </p:nvSpPr>
        <p:spPr>
          <a:xfrm>
            <a:off x="885099" y="1258356"/>
            <a:ext cx="560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2875" indent="-182875" defTabSz="1219170">
              <a:spcBef>
                <a:spcPts val="533"/>
              </a:spcBef>
              <a:buSzPct val="100000"/>
              <a:defRPr/>
            </a:pPr>
            <a:r>
              <a:rPr lang="en-US" sz="2400" dirty="0">
                <a:sym typeface="Helvetica"/>
              </a:rPr>
              <a:t>Frank Rosenblatt (1957) - Cornell University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C278BF-1338-40F2-B73D-D378C280D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06" y="2326820"/>
            <a:ext cx="9440020" cy="37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4094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9864A-920A-41BF-BB9B-63420BF9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90"/>
            <a:ext cx="12192000" cy="67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8893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34E41-D38A-4EFB-817E-0774CA34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57"/>
            <a:ext cx="12192000" cy="66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4127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78755-B145-4CE6-B1B6-DA2C5DE4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903"/>
            <a:ext cx="12192000" cy="56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5761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35714D-0353-4700-8576-327A4C150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642"/>
            <a:ext cx="12192000" cy="58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3835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5C163-CA07-4F01-848B-1B5BB661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65" y="0"/>
            <a:ext cx="10083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3681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E5E319-AEB8-4FFB-BE19-1D2D4EE62E4B}"/>
              </a:ext>
            </a:extLst>
          </p:cNvPr>
          <p:cNvSpPr/>
          <p:nvPr/>
        </p:nvSpPr>
        <p:spPr>
          <a:xfrm>
            <a:off x="673554" y="2551837"/>
            <a:ext cx="10352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>
                <a:solidFill>
                  <a:srgbClr val="FF0000"/>
                </a:solidFill>
              </a:rPr>
              <a:t>Reducing the number of layers below the minimum will result in an exponentially sized network to express the function fully</a:t>
            </a:r>
          </a:p>
          <a:p>
            <a:pPr marL="285750" indent="-285750">
              <a:buFontTx/>
              <a:buChar char="-"/>
            </a:pPr>
            <a:r>
              <a:rPr lang="en-IN" dirty="0">
                <a:solidFill>
                  <a:srgbClr val="00B050"/>
                </a:solidFill>
              </a:rPr>
              <a:t>A network with fewer than the minimum required number of neurons cannot model the function</a:t>
            </a:r>
          </a:p>
        </p:txBody>
      </p:sp>
    </p:spTree>
    <p:extLst>
      <p:ext uri="{BB962C8B-B14F-4D97-AF65-F5344CB8AC3E}">
        <p14:creationId xmlns:p14="http://schemas.microsoft.com/office/powerpoint/2010/main" val="209890755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9216522" y="6471569"/>
            <a:ext cx="2844801" cy="37592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733">
                <a:solidFill>
                  <a:srgbClr val="FFFFFF"/>
                </a:solidFill>
              </a:rPr>
              <a:t>26</a:t>
            </a:fld>
            <a:endParaRPr sz="1733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Linear </a:t>
            </a:r>
            <a:r>
              <a:rPr lang="en-US" sz="4267" dirty="0" err="1"/>
              <a:t>Softmax</a:t>
            </a:r>
            <a:endParaRPr sz="4267" dirty="0"/>
          </a:p>
        </p:txBody>
      </p:sp>
      <p:grpSp>
        <p:nvGrpSpPr>
          <p:cNvPr id="10" name="Group 9"/>
          <p:cNvGrpSpPr/>
          <p:nvPr/>
        </p:nvGrpSpPr>
        <p:grpSpPr>
          <a:xfrm>
            <a:off x="4978206" y="1319143"/>
            <a:ext cx="1773819" cy="410431"/>
            <a:chOff x="3075302" y="1571799"/>
            <a:chExt cx="1330364" cy="307823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804065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1867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[1    0    0]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609585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133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lang="en-US" sz="2133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blipFill>
                  <a:blip r:embed="rId2"/>
                  <a:stretch>
                    <a:fillRect l="-10638" r="-5319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blipFill>
                <a:blip r:embed="rId3"/>
                <a:stretch>
                  <a:fillRect l="-887" r="-3104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  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𝑐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blipFill>
                <a:blip r:embed="rId4"/>
                <a:stretch>
                  <a:fillRect l="-2073" t="-16667" r="-3368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-149748" y="2429401"/>
                <a:ext cx="6858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748" y="2429401"/>
                <a:ext cx="6858000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4264" y="2920213"/>
                <a:ext cx="63241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" y="2920213"/>
                <a:ext cx="632410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4265" y="3430953"/>
                <a:ext cx="6264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" y="3430953"/>
                <a:ext cx="6264214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89169" y="4493342"/>
                <a:ext cx="36870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9" y="4493342"/>
                <a:ext cx="3687035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89167" y="4985785"/>
                <a:ext cx="37605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7" y="4985785"/>
                <a:ext cx="3760581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89166" y="5478228"/>
                <a:ext cx="37434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6" y="5478228"/>
                <a:ext cx="3743461" cy="461665"/>
              </a:xfrm>
              <a:prstGeom prst="rect">
                <a:avLst/>
              </a:prstGeom>
              <a:blipFill>
                <a:blip r:embed="rId1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1402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9216522" y="6471569"/>
            <a:ext cx="2844801" cy="37592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733">
                <a:solidFill>
                  <a:srgbClr val="FFFFFF"/>
                </a:solidFill>
              </a:rPr>
              <a:t>27</a:t>
            </a:fld>
            <a:endParaRPr sz="1733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Linear </a:t>
            </a:r>
            <a:r>
              <a:rPr lang="en-US" sz="4267" dirty="0" err="1"/>
              <a:t>Softmax</a:t>
            </a:r>
            <a:endParaRPr sz="4267" dirty="0"/>
          </a:p>
        </p:txBody>
      </p:sp>
      <p:grpSp>
        <p:nvGrpSpPr>
          <p:cNvPr id="10" name="Group 9"/>
          <p:cNvGrpSpPr/>
          <p:nvPr/>
        </p:nvGrpSpPr>
        <p:grpSpPr>
          <a:xfrm>
            <a:off x="4978206" y="1319143"/>
            <a:ext cx="1773819" cy="410431"/>
            <a:chOff x="3075302" y="1571799"/>
            <a:chExt cx="1330364" cy="307823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804065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1867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[1    0    0]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609585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133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lang="en-US" sz="2133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blipFill>
                  <a:blip r:embed="rId2"/>
                  <a:stretch>
                    <a:fillRect l="-10638" r="-5319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blipFill>
                <a:blip r:embed="rId3"/>
                <a:stretch>
                  <a:fillRect l="-887" r="-3104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  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𝑐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blipFill>
                <a:blip r:embed="rId4"/>
                <a:stretch>
                  <a:fillRect l="-2073" t="-16667" r="-3368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-149748" y="2429401"/>
                <a:ext cx="68580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748" y="2429401"/>
                <a:ext cx="6858000" cy="461665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4264" y="2920213"/>
                <a:ext cx="63241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" y="2920213"/>
                <a:ext cx="632410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4265" y="3430953"/>
                <a:ext cx="6264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5" y="3430953"/>
                <a:ext cx="6264214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89169" y="4493342"/>
                <a:ext cx="36870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9" y="4493342"/>
                <a:ext cx="3687035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89167" y="4985785"/>
                <a:ext cx="37605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7" y="4985785"/>
                <a:ext cx="3760581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89166" y="5478228"/>
                <a:ext cx="37434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6" y="5478228"/>
                <a:ext cx="3743461" cy="461665"/>
              </a:xfrm>
              <a:prstGeom prst="rect">
                <a:avLst/>
              </a:prstGeom>
              <a:blipFill>
                <a:blip r:embed="rId1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6C7E9-CD53-D144-BACD-DD160A60D2D2}"/>
                  </a:ext>
                </a:extLst>
              </p:cNvPr>
              <p:cNvSpPr txBox="1"/>
              <p:nvPr/>
            </p:nvSpPr>
            <p:spPr>
              <a:xfrm>
                <a:off x="7639121" y="2333529"/>
                <a:ext cx="3891898" cy="975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6C7E9-CD53-D144-BACD-DD160A6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121" y="2333529"/>
                <a:ext cx="3891898" cy="9752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08D54B-C224-A047-A454-D30DA58666C6}"/>
                  </a:ext>
                </a:extLst>
              </p:cNvPr>
              <p:cNvSpPr/>
              <p:nvPr/>
            </p:nvSpPr>
            <p:spPr>
              <a:xfrm>
                <a:off x="8260999" y="3675841"/>
                <a:ext cx="25803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08D54B-C224-A047-A454-D30DA5866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99" y="3675841"/>
                <a:ext cx="258038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9355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9216522" y="6471569"/>
            <a:ext cx="2844801" cy="37592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733">
                <a:solidFill>
                  <a:srgbClr val="FFFFFF"/>
                </a:solidFill>
              </a:rPr>
              <a:t>28</a:t>
            </a:fld>
            <a:endParaRPr sz="1733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Linear </a:t>
            </a:r>
            <a:r>
              <a:rPr lang="en-US" sz="4267" dirty="0" err="1"/>
              <a:t>Softmax</a:t>
            </a:r>
            <a:endParaRPr sz="4267" dirty="0"/>
          </a:p>
        </p:txBody>
      </p:sp>
      <p:grpSp>
        <p:nvGrpSpPr>
          <p:cNvPr id="10" name="Group 9"/>
          <p:cNvGrpSpPr/>
          <p:nvPr/>
        </p:nvGrpSpPr>
        <p:grpSpPr>
          <a:xfrm>
            <a:off x="4978206" y="1319143"/>
            <a:ext cx="1773819" cy="410431"/>
            <a:chOff x="3075302" y="1571799"/>
            <a:chExt cx="1330364" cy="307823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804065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1867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[1    0    0]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609585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133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lang="en-US" sz="2133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blipFill>
                  <a:blip r:embed="rId2"/>
                  <a:stretch>
                    <a:fillRect l="-10638" r="-5319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blipFill>
                <a:blip r:embed="rId3"/>
                <a:stretch>
                  <a:fillRect l="-887" r="-3104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  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𝑐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blipFill>
                <a:blip r:embed="rId4"/>
                <a:stretch>
                  <a:fillRect l="-2073" t="-16667" r="-3368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9641" y="2816312"/>
                <a:ext cx="33541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1" y="2816312"/>
                <a:ext cx="3354104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6C7E9-CD53-D144-BACD-DD160A60D2D2}"/>
                  </a:ext>
                </a:extLst>
              </p:cNvPr>
              <p:cNvSpPr txBox="1"/>
              <p:nvPr/>
            </p:nvSpPr>
            <p:spPr>
              <a:xfrm>
                <a:off x="7639121" y="2333529"/>
                <a:ext cx="3891898" cy="975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6C7E9-CD53-D144-BACD-DD160A6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121" y="2333529"/>
                <a:ext cx="3891898" cy="975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08D54B-C224-A047-A454-D30DA58666C6}"/>
                  </a:ext>
                </a:extLst>
              </p:cNvPr>
              <p:cNvSpPr/>
              <p:nvPr/>
            </p:nvSpPr>
            <p:spPr>
              <a:xfrm>
                <a:off x="8260999" y="3675841"/>
                <a:ext cx="25803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08D54B-C224-A047-A454-D30DA5866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99" y="3675841"/>
                <a:ext cx="258038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BF7417-C187-184A-B057-84E1A815C823}"/>
                  </a:ext>
                </a:extLst>
              </p:cNvPr>
              <p:cNvSpPr/>
              <p:nvPr/>
            </p:nvSpPr>
            <p:spPr>
              <a:xfrm>
                <a:off x="289169" y="4493342"/>
                <a:ext cx="36870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BF7417-C187-184A-B057-84E1A815C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9" y="4493342"/>
                <a:ext cx="3687035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479FA2C-09D6-E548-BE63-9E37D57DEFB5}"/>
                  </a:ext>
                </a:extLst>
              </p:cNvPr>
              <p:cNvSpPr/>
              <p:nvPr/>
            </p:nvSpPr>
            <p:spPr>
              <a:xfrm>
                <a:off x="289167" y="4985785"/>
                <a:ext cx="37605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479FA2C-09D6-E548-BE63-9E37D57DE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7" y="4985785"/>
                <a:ext cx="3760581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90116C-35AE-0041-82C8-3FFF3A2EF9BF}"/>
                  </a:ext>
                </a:extLst>
              </p:cNvPr>
              <p:cNvSpPr/>
              <p:nvPr/>
            </p:nvSpPr>
            <p:spPr>
              <a:xfrm>
                <a:off x="289166" y="5478228"/>
                <a:ext cx="37434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90116C-35AE-0041-82C8-3FFF3A2EF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6" y="5478228"/>
                <a:ext cx="3743461" cy="461665"/>
              </a:xfrm>
              <a:prstGeom prst="rect">
                <a:avLst/>
              </a:prstGeom>
              <a:blipFill>
                <a:blip r:embed="rId1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9313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9216522" y="6471569"/>
            <a:ext cx="2844801" cy="37592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733">
                <a:solidFill>
                  <a:srgbClr val="FFFFFF"/>
                </a:solidFill>
              </a:rPr>
              <a:t>29</a:t>
            </a:fld>
            <a:endParaRPr sz="1733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Linear </a:t>
            </a:r>
            <a:r>
              <a:rPr lang="en-US" sz="4267" dirty="0" err="1"/>
              <a:t>Softmax</a:t>
            </a:r>
            <a:endParaRPr sz="4267" dirty="0"/>
          </a:p>
        </p:txBody>
      </p:sp>
      <p:grpSp>
        <p:nvGrpSpPr>
          <p:cNvPr id="10" name="Group 9"/>
          <p:cNvGrpSpPr/>
          <p:nvPr/>
        </p:nvGrpSpPr>
        <p:grpSpPr>
          <a:xfrm>
            <a:off x="4978206" y="1319143"/>
            <a:ext cx="1773819" cy="410431"/>
            <a:chOff x="3075302" y="1571799"/>
            <a:chExt cx="1330364" cy="307823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804065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1867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[1    0    0]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609585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133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lang="en-US" sz="2133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blipFill>
                  <a:blip r:embed="rId2"/>
                  <a:stretch>
                    <a:fillRect l="-10638" r="-5319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blipFill>
                <a:blip r:embed="rId3"/>
                <a:stretch>
                  <a:fillRect l="-887" r="-3104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  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𝑐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blipFill>
                <a:blip r:embed="rId4"/>
                <a:stretch>
                  <a:fillRect l="-2073" t="-16667" r="-3368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9641" y="2816312"/>
                <a:ext cx="33541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41" y="2816312"/>
                <a:ext cx="3354104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16128" y="4639012"/>
                <a:ext cx="24823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28" y="4639012"/>
                <a:ext cx="2482346" cy="461665"/>
              </a:xfrm>
              <a:prstGeom prst="rect">
                <a:avLst/>
              </a:prstGeom>
              <a:blipFill>
                <a:blip r:embed="rId6"/>
                <a:stretch>
                  <a:fillRect r="-49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6C7E9-CD53-D144-BACD-DD160A60D2D2}"/>
                  </a:ext>
                </a:extLst>
              </p:cNvPr>
              <p:cNvSpPr txBox="1"/>
              <p:nvPr/>
            </p:nvSpPr>
            <p:spPr>
              <a:xfrm>
                <a:off x="7639121" y="2333529"/>
                <a:ext cx="3891898" cy="975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6C7E9-CD53-D144-BACD-DD160A6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121" y="2333529"/>
                <a:ext cx="3891898" cy="975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08D54B-C224-A047-A454-D30DA58666C6}"/>
                  </a:ext>
                </a:extLst>
              </p:cNvPr>
              <p:cNvSpPr/>
              <p:nvPr/>
            </p:nvSpPr>
            <p:spPr>
              <a:xfrm>
                <a:off x="8260999" y="3675841"/>
                <a:ext cx="25803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08D54B-C224-A047-A454-D30DA5866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99" y="3675841"/>
                <a:ext cx="258038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54831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B612B-E99F-4E8D-B484-A2FEC004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501"/>
            <a:ext cx="12192000" cy="468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218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9216522" y="6471569"/>
            <a:ext cx="2844801" cy="37592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733">
                <a:solidFill>
                  <a:srgbClr val="FFFFFF"/>
                </a:solidFill>
              </a:rPr>
              <a:t>30</a:t>
            </a:fld>
            <a:endParaRPr sz="1733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Linear </a:t>
            </a:r>
            <a:r>
              <a:rPr lang="en-US" sz="4267" dirty="0" err="1"/>
              <a:t>Softmax</a:t>
            </a:r>
            <a:endParaRPr sz="4267" dirty="0"/>
          </a:p>
        </p:txBody>
      </p:sp>
      <p:grpSp>
        <p:nvGrpSpPr>
          <p:cNvPr id="10" name="Group 9"/>
          <p:cNvGrpSpPr/>
          <p:nvPr/>
        </p:nvGrpSpPr>
        <p:grpSpPr>
          <a:xfrm>
            <a:off x="4978206" y="1319143"/>
            <a:ext cx="1773819" cy="410431"/>
            <a:chOff x="3075302" y="1571799"/>
            <a:chExt cx="1330364" cy="307823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804065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1867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[1    0    0]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609585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133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lang="en-US" sz="2133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blipFill>
                  <a:blip r:embed="rId2"/>
                  <a:stretch>
                    <a:fillRect l="-10638" r="-5319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blipFill>
                <a:blip r:embed="rId3"/>
                <a:stretch>
                  <a:fillRect l="-887" r="-3104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  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𝑐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blipFill>
                <a:blip r:embed="rId4"/>
                <a:stretch>
                  <a:fillRect l="-2073" t="-16667" r="-3368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10331" y="2783764"/>
                <a:ext cx="3563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331" y="2783764"/>
                <a:ext cx="3563861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6515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9216522" y="6471569"/>
            <a:ext cx="2844801" cy="37592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733">
                <a:solidFill>
                  <a:srgbClr val="FFFFFF"/>
                </a:solidFill>
              </a:rPr>
              <a:t>31</a:t>
            </a:fld>
            <a:endParaRPr sz="1733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Two-layer MLP + </a:t>
            </a:r>
            <a:r>
              <a:rPr lang="en-US" sz="4267" dirty="0" err="1"/>
              <a:t>Softmax</a:t>
            </a:r>
            <a:endParaRPr sz="4267" dirty="0"/>
          </a:p>
        </p:txBody>
      </p:sp>
      <p:grpSp>
        <p:nvGrpSpPr>
          <p:cNvPr id="10" name="Group 9"/>
          <p:cNvGrpSpPr/>
          <p:nvPr/>
        </p:nvGrpSpPr>
        <p:grpSpPr>
          <a:xfrm>
            <a:off x="4978206" y="1319143"/>
            <a:ext cx="1773819" cy="410431"/>
            <a:chOff x="3075302" y="1571799"/>
            <a:chExt cx="1330364" cy="307823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804065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1867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[1    0    0]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609585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133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lang="en-US" sz="2133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blipFill>
                  <a:blip r:embed="rId2"/>
                  <a:stretch>
                    <a:fillRect l="-10638" r="-5319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blipFill>
                <a:blip r:embed="rId3"/>
                <a:stretch>
                  <a:fillRect l="-887" r="-3104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  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𝑐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blipFill>
                <a:blip r:embed="rId4"/>
                <a:stretch>
                  <a:fillRect l="-2073" t="-16667" r="-3368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0D2A29-AF2C-6443-B41D-B341B05A3A38}"/>
                  </a:ext>
                </a:extLst>
              </p:cNvPr>
              <p:cNvSpPr/>
              <p:nvPr/>
            </p:nvSpPr>
            <p:spPr>
              <a:xfrm>
                <a:off x="4009779" y="2440659"/>
                <a:ext cx="4029885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0D2A29-AF2C-6443-B41D-B341B05A3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79" y="2440659"/>
                <a:ext cx="4029885" cy="533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F949B8-EDE3-4D4F-90D1-B662D8F8A93A}"/>
                  </a:ext>
                </a:extLst>
              </p:cNvPr>
              <p:cNvSpPr/>
              <p:nvPr/>
            </p:nvSpPr>
            <p:spPr>
              <a:xfrm>
                <a:off x="4009779" y="3005344"/>
                <a:ext cx="4350550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[2]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[2]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F949B8-EDE3-4D4F-90D1-B662D8F8A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79" y="3005344"/>
                <a:ext cx="4350550" cy="533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03768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9216522" y="6471569"/>
            <a:ext cx="2844801" cy="37592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733">
                <a:solidFill>
                  <a:srgbClr val="FFFFFF"/>
                </a:solidFill>
              </a:rPr>
              <a:t>32</a:t>
            </a:fld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N-layer MLP + </a:t>
            </a:r>
            <a:r>
              <a:rPr lang="en-US" sz="4267" dirty="0" err="1"/>
              <a:t>Softmax</a:t>
            </a:r>
            <a:endParaRPr sz="4267" dirty="0"/>
          </a:p>
        </p:txBody>
      </p:sp>
      <p:grpSp>
        <p:nvGrpSpPr>
          <p:cNvPr id="10" name="Group 9"/>
          <p:cNvGrpSpPr/>
          <p:nvPr/>
        </p:nvGrpSpPr>
        <p:grpSpPr>
          <a:xfrm>
            <a:off x="4978206" y="1319143"/>
            <a:ext cx="1773819" cy="410431"/>
            <a:chOff x="3075302" y="1571799"/>
            <a:chExt cx="1330364" cy="307823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804065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1867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[1    0    0]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609585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133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lang="en-US" sz="2133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blipFill>
                  <a:blip r:embed="rId2"/>
                  <a:stretch>
                    <a:fillRect l="-10638" r="-5319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blipFill>
                <a:blip r:embed="rId3"/>
                <a:stretch>
                  <a:fillRect l="-887" r="-3104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  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𝑐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blipFill>
                <a:blip r:embed="rId4"/>
                <a:stretch>
                  <a:fillRect l="-2073" t="-16667" r="-3368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0D2A29-AF2C-6443-B41D-B341B05A3A38}"/>
                  </a:ext>
                </a:extLst>
              </p:cNvPr>
              <p:cNvSpPr/>
              <p:nvPr/>
            </p:nvSpPr>
            <p:spPr>
              <a:xfrm>
                <a:off x="4009779" y="2440659"/>
                <a:ext cx="4029885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0D2A29-AF2C-6443-B41D-B341B05A3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79" y="2440659"/>
                <a:ext cx="4029885" cy="533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F949B8-EDE3-4D4F-90D1-B662D8F8A93A}"/>
                  </a:ext>
                </a:extLst>
              </p:cNvPr>
              <p:cNvSpPr/>
              <p:nvPr/>
            </p:nvSpPr>
            <p:spPr>
              <a:xfrm>
                <a:off x="4009779" y="5906883"/>
                <a:ext cx="4296497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F949B8-EDE3-4D4F-90D1-B662D8F8A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79" y="5906883"/>
                <a:ext cx="4296497" cy="533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2F7D47-8EE8-194E-8A4B-45B8028A74B8}"/>
                  </a:ext>
                </a:extLst>
              </p:cNvPr>
              <p:cNvSpPr/>
              <p:nvPr/>
            </p:nvSpPr>
            <p:spPr>
              <a:xfrm>
                <a:off x="4009777" y="3007698"/>
                <a:ext cx="4035720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[2]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[2]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2F7D47-8EE8-194E-8A4B-45B8028A7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77" y="3007698"/>
                <a:ext cx="4035720" cy="533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0E720E2-E32C-8147-BFE7-B1C73D4A70CD}"/>
                  </a:ext>
                </a:extLst>
              </p:cNvPr>
              <p:cNvSpPr/>
              <p:nvPr/>
            </p:nvSpPr>
            <p:spPr>
              <a:xfrm>
                <a:off x="5512925" y="3616040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0E720E2-E32C-8147-BFE7-B1C73D4A7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925" y="3616040"/>
                <a:ext cx="4844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F4BF20-DFB3-E54A-BCFF-235B163BFBEC}"/>
                  </a:ext>
                </a:extLst>
              </p:cNvPr>
              <p:cNvSpPr/>
              <p:nvPr/>
            </p:nvSpPr>
            <p:spPr>
              <a:xfrm>
                <a:off x="4009777" y="4166136"/>
                <a:ext cx="4358822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F4BF20-DFB3-E54A-BCFF-235B163BF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777" y="4166136"/>
                <a:ext cx="4358822" cy="533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BB98800-7981-6640-9801-C5593BDF429E}"/>
                  </a:ext>
                </a:extLst>
              </p:cNvPr>
              <p:cNvSpPr/>
              <p:nvPr/>
            </p:nvSpPr>
            <p:spPr>
              <a:xfrm>
                <a:off x="5589856" y="4942496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BB98800-7981-6640-9801-C5593BDF4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56" y="4942496"/>
                <a:ext cx="48442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07290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insights to the learned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1E136-D709-693F-7963-97A2D516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34" y="4355988"/>
            <a:ext cx="4368799" cy="9504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AF86B-097D-ADB5-7EC8-E8F7B1EFB3E5}"/>
              </a:ext>
            </a:extLst>
          </p:cNvPr>
          <p:cNvSpPr txBox="1"/>
          <p:nvPr/>
        </p:nvSpPr>
        <p:spPr>
          <a:xfrm>
            <a:off x="719672" y="5511802"/>
            <a:ext cx="445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Rectified Linear Unit</a:t>
            </a:r>
          </a:p>
          <a:p>
            <a:pPr algn="ctr"/>
            <a:r>
              <a:rPr lang="en-US" sz="2000" dirty="0"/>
              <a:t>(particular kind of activation function)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4C057-A80C-A1A3-9E1C-1A499FEC878D}"/>
              </a:ext>
            </a:extLst>
          </p:cNvPr>
          <p:cNvSpPr txBox="1"/>
          <p:nvPr/>
        </p:nvSpPr>
        <p:spPr>
          <a:xfrm>
            <a:off x="6951135" y="1388689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Activation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EFFACF-1C79-E1A4-B461-EF233DCCD2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033934" y="1911909"/>
            <a:ext cx="228599" cy="7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C80727-A0CE-D485-499C-6205E9DDD93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223000" y="1911909"/>
            <a:ext cx="2810934" cy="67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0873D6-5CD4-9611-06FE-641D794FC0A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90333" y="1911909"/>
            <a:ext cx="5943601" cy="67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4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1E136-D709-693F-7963-97A2D516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34" y="4355988"/>
            <a:ext cx="4368799" cy="9504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AF86B-097D-ADB5-7EC8-E8F7B1EFB3E5}"/>
              </a:ext>
            </a:extLst>
          </p:cNvPr>
          <p:cNvSpPr txBox="1"/>
          <p:nvPr/>
        </p:nvSpPr>
        <p:spPr>
          <a:xfrm>
            <a:off x="719672" y="5511802"/>
            <a:ext cx="445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Rectified Linear Unit</a:t>
            </a:r>
          </a:p>
          <a:p>
            <a:pPr algn="ctr"/>
            <a:r>
              <a:rPr lang="en-US" sz="2000" dirty="0"/>
              <a:t>(particular kind of activation function)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4C057-A80C-A1A3-9E1C-1A499FEC878D}"/>
              </a:ext>
            </a:extLst>
          </p:cNvPr>
          <p:cNvSpPr txBox="1"/>
          <p:nvPr/>
        </p:nvSpPr>
        <p:spPr>
          <a:xfrm>
            <a:off x="6951135" y="1388689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Activation function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EFFACF-1C79-E1A4-B461-EF233DCCD26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033934" y="1911909"/>
            <a:ext cx="228599" cy="75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C80727-A0CE-D485-499C-6205E9DDD935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223000" y="1911909"/>
            <a:ext cx="2810934" cy="678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0873D6-5CD4-9611-06FE-641D794FC0A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090333" y="1911909"/>
            <a:ext cx="5943601" cy="67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5DDF5B8-2D31-79D9-F3AE-EBD36B8D5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334" y="3795318"/>
            <a:ext cx="3990040" cy="29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7B84-26D6-950E-41E4-9F60C4790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09898"/>
            <a:ext cx="10515600" cy="10256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4CE6C40-3527-A3A7-506A-73E0C09ED435}"/>
              </a:ext>
            </a:extLst>
          </p:cNvPr>
          <p:cNvSpPr txBox="1"/>
          <p:nvPr/>
        </p:nvSpPr>
        <p:spPr>
          <a:xfrm>
            <a:off x="914400" y="3699933"/>
            <a:ext cx="56861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model has 10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Represents a family of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 determine particular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parameters can perform inference (run equation)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training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             (least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parameters to minimize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5D294-AC6B-ABDD-71D4-4257293F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3" y="4253906"/>
            <a:ext cx="5393266" cy="292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CAA0C-C220-4C73-29A8-0B7224D69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898" y="5679690"/>
            <a:ext cx="897769" cy="234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2428B-4E74-84CE-4812-CF56E58E5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802" y="5964853"/>
            <a:ext cx="449413" cy="2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24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BDF28A-1DA7-91C6-F0C9-1C1719DB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3298"/>
            <a:ext cx="10805980" cy="4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66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shallow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DDA71-DD38-E3EC-9658-0D06B091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30" y="3098348"/>
            <a:ext cx="10085339" cy="32056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49F2D9-B000-819E-328A-82DDD8C52E5B}"/>
              </a:ext>
            </a:extLst>
          </p:cNvPr>
          <p:cNvSpPr txBox="1"/>
          <p:nvPr/>
        </p:nvSpPr>
        <p:spPr>
          <a:xfrm>
            <a:off x="3124673" y="6400779"/>
            <a:ext cx="657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Piecewise linear functions with three joints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E06500-3CF8-03A0-6D77-D9BA84529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13298"/>
            <a:ext cx="10805980" cy="4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29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CD07-F883-0544-F8DB-B7BE9227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units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47664B-26A3-EFA1-3AC0-ED4F7F755275}"/>
              </a:ext>
            </a:extLst>
          </p:cNvPr>
          <p:cNvCxnSpPr>
            <a:cxnSpLocks/>
          </p:cNvCxnSpPr>
          <p:nvPr/>
        </p:nvCxnSpPr>
        <p:spPr>
          <a:xfrm>
            <a:off x="2599267" y="3395134"/>
            <a:ext cx="675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A30A3A8-3A11-C4DA-DAE3-5232FA89D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217" y="4277433"/>
            <a:ext cx="5778500" cy="419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4E4315-3456-0573-6D41-C4D1A852A3F9}"/>
              </a:ext>
            </a:extLst>
          </p:cNvPr>
          <p:cNvSpPr txBox="1"/>
          <p:nvPr/>
        </p:nvSpPr>
        <p:spPr>
          <a:xfrm>
            <a:off x="914400" y="3699933"/>
            <a:ext cx="2731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down into two parts: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5AD61-4582-969D-27FA-A3D24649174B}"/>
              </a:ext>
            </a:extLst>
          </p:cNvPr>
          <p:cNvSpPr txBox="1"/>
          <p:nvPr/>
        </p:nvSpPr>
        <p:spPr>
          <a:xfrm>
            <a:off x="1005418" y="5611995"/>
            <a:ext cx="416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D18362"/>
                </a:solidFill>
              </a:rPr>
              <a:t>Hidden units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1E3F30D-04B3-72B7-A2C0-758BF75560CA}"/>
              </a:ext>
            </a:extLst>
          </p:cNvPr>
          <p:cNvSpPr/>
          <p:nvPr/>
        </p:nvSpPr>
        <p:spPr>
          <a:xfrm>
            <a:off x="4191000" y="5192742"/>
            <a:ext cx="177800" cy="1300133"/>
          </a:xfrm>
          <a:prstGeom prst="leftBrace">
            <a:avLst/>
          </a:prstGeom>
          <a:ln>
            <a:solidFill>
              <a:srgbClr val="D183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D21F82-E882-F138-134D-289C99D45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267" y="5202286"/>
            <a:ext cx="2438400" cy="12810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30288A-188A-E45A-7137-8C8300B1D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53148"/>
            <a:ext cx="10805980" cy="4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7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073"/>
          <a:stretch/>
        </p:blipFill>
        <p:spPr>
          <a:xfrm>
            <a:off x="1753496" y="1793357"/>
            <a:ext cx="8369450" cy="2423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04BE7-CD63-47D7-5726-52F03A6C1D34}"/>
              </a:ext>
            </a:extLst>
          </p:cNvPr>
          <p:cNvSpPr txBox="1"/>
          <p:nvPr/>
        </p:nvSpPr>
        <p:spPr>
          <a:xfrm>
            <a:off x="623945" y="383347"/>
            <a:ext cx="2582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compute three linear functions</a:t>
            </a:r>
          </a:p>
        </p:txBody>
      </p:sp>
    </p:spTree>
    <p:extLst>
      <p:ext uri="{BB962C8B-B14F-4D97-AF65-F5344CB8AC3E}">
        <p14:creationId xmlns:p14="http://schemas.microsoft.com/office/powerpoint/2010/main" val="4156073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C3220-36B4-474D-AFC2-F45C3DA2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622"/>
            <a:ext cx="12192000" cy="48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9757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7F7B1-D5FC-FA14-3116-89D23518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834" y="383347"/>
            <a:ext cx="2582332" cy="1300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752"/>
          <a:stretch/>
        </p:blipFill>
        <p:spPr>
          <a:xfrm>
            <a:off x="1753496" y="1793357"/>
            <a:ext cx="8369450" cy="4887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6FFFD-110B-ED4B-DF2B-4E0B2C91104D}"/>
              </a:ext>
            </a:extLst>
          </p:cNvPr>
          <p:cNvSpPr txBox="1"/>
          <p:nvPr/>
        </p:nvSpPr>
        <p:spPr>
          <a:xfrm>
            <a:off x="623944" y="383347"/>
            <a:ext cx="297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Pass through </a:t>
            </a:r>
            <a:r>
              <a:rPr lang="en-US" sz="2400" dirty="0" err="1"/>
              <a:t>ReLU</a:t>
            </a:r>
            <a:r>
              <a:rPr lang="en-US" sz="2400" dirty="0"/>
              <a:t> functions (creates hidden units)</a:t>
            </a:r>
          </a:p>
        </p:txBody>
      </p:sp>
    </p:spTree>
    <p:extLst>
      <p:ext uri="{BB962C8B-B14F-4D97-AF65-F5344CB8AC3E}">
        <p14:creationId xmlns:p14="http://schemas.microsoft.com/office/powerpoint/2010/main" val="330206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42" t="23683" r="-643" b="27325"/>
          <a:stretch/>
        </p:blipFill>
        <p:spPr>
          <a:xfrm>
            <a:off x="1645920" y="1728809"/>
            <a:ext cx="8527225" cy="4962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6FFFD-110B-ED4B-DF2B-4E0B2C91104D}"/>
              </a:ext>
            </a:extLst>
          </p:cNvPr>
          <p:cNvSpPr txBox="1"/>
          <p:nvPr/>
        </p:nvSpPr>
        <p:spPr>
          <a:xfrm>
            <a:off x="623944" y="383347"/>
            <a:ext cx="2979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Weight the hidden units</a:t>
            </a:r>
          </a:p>
        </p:txBody>
      </p:sp>
    </p:spTree>
    <p:extLst>
      <p:ext uri="{BB962C8B-B14F-4D97-AF65-F5344CB8AC3E}">
        <p14:creationId xmlns:p14="http://schemas.microsoft.com/office/powerpoint/2010/main" val="1428131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42" t="48430" r="-643" b="23749"/>
          <a:stretch/>
        </p:blipFill>
        <p:spPr>
          <a:xfrm>
            <a:off x="1645920" y="1728809"/>
            <a:ext cx="8527225" cy="2818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16FFFD-110B-ED4B-DF2B-4E0B2C91104D}"/>
              </a:ext>
            </a:extLst>
          </p:cNvPr>
          <p:cNvSpPr txBox="1"/>
          <p:nvPr/>
        </p:nvSpPr>
        <p:spPr>
          <a:xfrm>
            <a:off x="623944" y="383347"/>
            <a:ext cx="2979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4. Sum the weighted hidden units to create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B8C8BE-ACE7-9796-CCF5-59B514E50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87" y="830615"/>
            <a:ext cx="4216225" cy="305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CC8E08-AB77-E38D-8912-C8CBD53602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289"/>
          <a:stretch/>
        </p:blipFill>
        <p:spPr>
          <a:xfrm>
            <a:off x="1728491" y="4546950"/>
            <a:ext cx="8409558" cy="24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16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FDDA71-DD38-E3EC-9658-0D06B091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30" y="2506672"/>
            <a:ext cx="10085339" cy="3205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DF28A-1DA7-91C6-F0C9-1C1719DB2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3744"/>
            <a:ext cx="10805980" cy="423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4B854E-30CC-8FF8-093A-135EA640E8F5}"/>
              </a:ext>
            </a:extLst>
          </p:cNvPr>
          <p:cNvSpPr txBox="1">
            <a:spLocks/>
          </p:cNvSpPr>
          <p:nvPr/>
        </p:nvSpPr>
        <p:spPr>
          <a:xfrm>
            <a:off x="838199" y="57349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Example shallow network = piecewise linear functions</a:t>
            </a:r>
          </a:p>
          <a:p>
            <a:pPr algn="ctr"/>
            <a:r>
              <a:rPr lang="en-US" sz="2800" dirty="0"/>
              <a:t>1 “joint” per </a:t>
            </a:r>
            <a:r>
              <a:rPr lang="en-US" sz="2800" dirty="0" err="1"/>
              <a:t>ReLU</a:t>
            </a:r>
            <a:r>
              <a:rPr lang="en-US" sz="2800" dirty="0"/>
              <a:t> function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265406-F6B8-BF80-0D0E-84F1A3A4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 shallow network</a:t>
            </a:r>
          </a:p>
        </p:txBody>
      </p:sp>
    </p:spTree>
    <p:extLst>
      <p:ext uri="{BB962C8B-B14F-4D97-AF65-F5344CB8AC3E}">
        <p14:creationId xmlns:p14="http://schemas.microsoft.com/office/powerpoint/2010/main" val="2083918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BF6610-56E1-EF7E-FBE2-B0BC65BC2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42" t="48430" r="-643" b="2154"/>
          <a:stretch/>
        </p:blipFill>
        <p:spPr>
          <a:xfrm>
            <a:off x="1645920" y="1728809"/>
            <a:ext cx="8527225" cy="50054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FED148-72DE-5192-9BAD-11419990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Activation pattern = which hidden units are activated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99E4CE-794E-7EDD-61DA-AF333F2AD0AF}"/>
              </a:ext>
            </a:extLst>
          </p:cNvPr>
          <p:cNvSpPr txBox="1">
            <a:spLocks/>
          </p:cNvSpPr>
          <p:nvPr/>
        </p:nvSpPr>
        <p:spPr>
          <a:xfrm>
            <a:off x="8175812" y="4546950"/>
            <a:ext cx="3769658" cy="2047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Shaded region: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Unit 1 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Unit 2 inactive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Unit 3 active</a:t>
            </a:r>
          </a:p>
        </p:txBody>
      </p:sp>
    </p:spTree>
    <p:extLst>
      <p:ext uri="{BB962C8B-B14F-4D97-AF65-F5344CB8AC3E}">
        <p14:creationId xmlns:p14="http://schemas.microsoft.com/office/powerpoint/2010/main" val="1163361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38B9-E0C9-4241-3170-FF38C67A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Depicting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90CC8-618D-E72E-8AA5-453B7173A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296659" y="3327162"/>
            <a:ext cx="5275688" cy="2823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83D41-0C9E-1DCC-9DAB-6891333C9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395" y="2471952"/>
            <a:ext cx="4445521" cy="3224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F44A42-0D3E-9253-B18C-57681304D673}"/>
              </a:ext>
            </a:extLst>
          </p:cNvPr>
          <p:cNvSpPr/>
          <p:nvPr/>
        </p:nvSpPr>
        <p:spPr>
          <a:xfrm>
            <a:off x="3399416" y="3327162"/>
            <a:ext cx="645459" cy="487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31B0C-4C15-C506-FF53-8DF52B02D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508" y="1940392"/>
            <a:ext cx="2637311" cy="13855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4C1B5B4-FA13-B504-DA25-1CBED2553083}"/>
              </a:ext>
            </a:extLst>
          </p:cNvPr>
          <p:cNvSpPr txBox="1">
            <a:spLocks/>
          </p:cNvSpPr>
          <p:nvPr/>
        </p:nvSpPr>
        <p:spPr>
          <a:xfrm>
            <a:off x="838200" y="6033051"/>
            <a:ext cx="11107270" cy="561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Each parameter multiplies its source and adds to its target</a:t>
            </a:r>
          </a:p>
        </p:txBody>
      </p:sp>
    </p:spTree>
    <p:extLst>
      <p:ext uri="{BB962C8B-B14F-4D97-AF65-F5344CB8AC3E}">
        <p14:creationId xmlns:p14="http://schemas.microsoft.com/office/powerpoint/2010/main" val="19386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AC65E-0540-A5DF-93FE-EAF2906D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With 3 hidden units: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6F772-4A41-80DC-A12D-DCB092F44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508" y="5377638"/>
            <a:ext cx="2804160" cy="374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832F4-FBF8-E3AD-89C2-A784F58D8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191" y="5048042"/>
            <a:ext cx="2517149" cy="959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68A38-A414-F5E9-DB77-90A73242E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692" y="2523625"/>
            <a:ext cx="4445521" cy="322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C3548-5D59-683E-099E-23C764618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508" y="1940392"/>
            <a:ext cx="2637311" cy="138554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3F625C-ACAD-05FD-1436-39F6D6839CE2}"/>
              </a:ext>
            </a:extLst>
          </p:cNvPr>
          <p:cNvSpPr txBox="1">
            <a:spLocks/>
          </p:cNvSpPr>
          <p:nvPr/>
        </p:nvSpPr>
        <p:spPr>
          <a:xfrm>
            <a:off x="838200" y="37641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D hidden units:</a:t>
            </a:r>
          </a:p>
        </p:txBody>
      </p:sp>
    </p:spTree>
    <p:extLst>
      <p:ext uri="{BB962C8B-B14F-4D97-AF65-F5344CB8AC3E}">
        <p14:creationId xmlns:p14="http://schemas.microsoft.com/office/powerpoint/2010/main" val="2275490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B480-B173-84A2-C80C-ECEB8118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enough hidden units…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C4D72-A39D-F8B9-1699-BAC98B1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 we can describe any 1D function to arbitrary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9F11-139F-41D3-B455-724964C2A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9" y="2831483"/>
            <a:ext cx="10525395" cy="33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09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A7DB-D1C9-8644-851C-116644DA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CE354-07E4-B557-4EAC-5E2F2AE80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84" y="2998211"/>
            <a:ext cx="10515600" cy="17566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“a formal proof that, with enough hidden units, a shallow neural network can describe any continuous function on a compact subset of        to arbitrary precision”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20E9F-3A03-C9E3-83BD-61E55706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441" y="3937300"/>
            <a:ext cx="473011" cy="3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7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C574-5600-44A4-B60E-169F02573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non-linearity important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62902-6D19-48CF-9F6D-EAA90E570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822621" cy="384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67F24-F745-41C0-B7AD-7F66EDD98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21" y="4489905"/>
            <a:ext cx="4400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6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Activation Functions</a:t>
            </a:r>
            <a:endParaRPr sz="4267" dirty="0"/>
          </a:p>
        </p:txBody>
      </p:sp>
      <p:grpSp>
        <p:nvGrpSpPr>
          <p:cNvPr id="13" name="Group 12"/>
          <p:cNvGrpSpPr/>
          <p:nvPr/>
        </p:nvGrpSpPr>
        <p:grpSpPr>
          <a:xfrm>
            <a:off x="7391877" y="3752517"/>
            <a:ext cx="2757959" cy="2619568"/>
            <a:chOff x="5803899" y="830661"/>
            <a:chExt cx="2068469" cy="19646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899" y="1157037"/>
              <a:ext cx="2068469" cy="16383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887072" y="830661"/>
              <a:ext cx="188455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2400" dirty="0" err="1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ReLU</a:t>
              </a:r>
              <a:r>
                <a: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(x) = max(0, x)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36106" y="3727116"/>
            <a:ext cx="3074341" cy="2605952"/>
            <a:chOff x="1602079" y="2795337"/>
            <a:chExt cx="2305756" cy="19544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079" y="3111501"/>
              <a:ext cx="2305756" cy="16383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2355329" y="2795337"/>
              <a:ext cx="78002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2400" dirty="0" err="1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Tanh</a:t>
              </a:r>
              <a:r>
                <a: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(x)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949696" y="1044278"/>
            <a:ext cx="3572617" cy="2682839"/>
            <a:chOff x="5364933" y="2737672"/>
            <a:chExt cx="2679463" cy="20121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4933" y="3111501"/>
              <a:ext cx="2679463" cy="16383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6190112" y="2737672"/>
              <a:ext cx="107817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Sigmoid(x)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36105" y="1123151"/>
            <a:ext cx="2985659" cy="2610757"/>
            <a:chOff x="1602079" y="842363"/>
            <a:chExt cx="2239244" cy="1958068"/>
          </a:xfrm>
        </p:grpSpPr>
        <p:sp>
          <p:nvSpPr>
            <p:cNvPr id="42" name="TextBox 41"/>
            <p:cNvSpPr txBox="1"/>
            <p:nvPr/>
          </p:nvSpPr>
          <p:spPr>
            <a:xfrm>
              <a:off x="2177901" y="842363"/>
              <a:ext cx="80036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Step(x) 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2079" y="1157037"/>
              <a:ext cx="2239244" cy="1643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9936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9216522" y="6471569"/>
            <a:ext cx="2844801" cy="37592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733">
                <a:solidFill>
                  <a:srgbClr val="FFFFFF"/>
                </a:solidFill>
              </a:rPr>
              <a:t>50</a:t>
            </a:fld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How to train the parameters?</a:t>
            </a:r>
            <a:endParaRPr sz="4267" dirty="0"/>
          </a:p>
        </p:txBody>
      </p:sp>
      <p:grpSp>
        <p:nvGrpSpPr>
          <p:cNvPr id="10" name="Group 9"/>
          <p:cNvGrpSpPr/>
          <p:nvPr/>
        </p:nvGrpSpPr>
        <p:grpSpPr>
          <a:xfrm>
            <a:off x="4978206" y="1319143"/>
            <a:ext cx="1773819" cy="410431"/>
            <a:chOff x="3075302" y="1571799"/>
            <a:chExt cx="1330364" cy="307823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804065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1867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[1    0    0]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609585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133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lang="en-US" sz="2133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blipFill>
                  <a:blip r:embed="rId2"/>
                  <a:stretch>
                    <a:fillRect l="-10638" r="-5319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blipFill>
                <a:blip r:embed="rId3"/>
                <a:stretch>
                  <a:fillRect l="-887" r="-3104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  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𝑐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blipFill>
                <a:blip r:embed="rId4"/>
                <a:stretch>
                  <a:fillRect l="-2073" t="-16667" r="-3368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0D2A29-AF2C-6443-B41D-B341B05A3A38}"/>
                  </a:ext>
                </a:extLst>
              </p:cNvPr>
              <p:cNvSpPr/>
              <p:nvPr/>
            </p:nvSpPr>
            <p:spPr>
              <a:xfrm>
                <a:off x="1093754" y="2440659"/>
                <a:ext cx="4029885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0D2A29-AF2C-6443-B41D-B341B05A3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54" y="2440659"/>
                <a:ext cx="4029885" cy="533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F949B8-EDE3-4D4F-90D1-B662D8F8A93A}"/>
                  </a:ext>
                </a:extLst>
              </p:cNvPr>
              <p:cNvSpPr/>
              <p:nvPr/>
            </p:nvSpPr>
            <p:spPr>
              <a:xfrm>
                <a:off x="1093754" y="5906883"/>
                <a:ext cx="4296497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F949B8-EDE3-4D4F-90D1-B662D8F8A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54" y="5906883"/>
                <a:ext cx="4296497" cy="533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2F7D47-8EE8-194E-8A4B-45B8028A74B8}"/>
                  </a:ext>
                </a:extLst>
              </p:cNvPr>
              <p:cNvSpPr/>
              <p:nvPr/>
            </p:nvSpPr>
            <p:spPr>
              <a:xfrm>
                <a:off x="1093752" y="3007698"/>
                <a:ext cx="4035720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[2]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[2]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2F7D47-8EE8-194E-8A4B-45B8028A7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52" y="3007698"/>
                <a:ext cx="4035720" cy="533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0E720E2-E32C-8147-BFE7-B1C73D4A70CD}"/>
                  </a:ext>
                </a:extLst>
              </p:cNvPr>
              <p:cNvSpPr/>
              <p:nvPr/>
            </p:nvSpPr>
            <p:spPr>
              <a:xfrm>
                <a:off x="2596900" y="3616040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0E720E2-E32C-8147-BFE7-B1C73D4A7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900" y="3616040"/>
                <a:ext cx="4844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F4BF20-DFB3-E54A-BCFF-235B163BFBEC}"/>
                  </a:ext>
                </a:extLst>
              </p:cNvPr>
              <p:cNvSpPr/>
              <p:nvPr/>
            </p:nvSpPr>
            <p:spPr>
              <a:xfrm>
                <a:off x="1093752" y="4166136"/>
                <a:ext cx="4358822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F4BF20-DFB3-E54A-BCFF-235B163BF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52" y="4166136"/>
                <a:ext cx="4358822" cy="533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BB98800-7981-6640-9801-C5593BDF429E}"/>
                  </a:ext>
                </a:extLst>
              </p:cNvPr>
              <p:cNvSpPr/>
              <p:nvPr/>
            </p:nvSpPr>
            <p:spPr>
              <a:xfrm>
                <a:off x="2673831" y="4942496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BB98800-7981-6640-9801-C5593BDF4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831" y="4942496"/>
                <a:ext cx="48442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74006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9216522" y="6471569"/>
            <a:ext cx="2844801" cy="37592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733">
                <a:solidFill>
                  <a:srgbClr val="FFFFFF"/>
                </a:solidFill>
              </a:rPr>
              <a:t>51</a:t>
            </a:fld>
            <a:endParaRPr sz="1733" dirty="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How to train the parameters?</a:t>
            </a:r>
            <a:endParaRPr sz="4267" dirty="0"/>
          </a:p>
        </p:txBody>
      </p:sp>
      <p:grpSp>
        <p:nvGrpSpPr>
          <p:cNvPr id="10" name="Group 9"/>
          <p:cNvGrpSpPr/>
          <p:nvPr/>
        </p:nvGrpSpPr>
        <p:grpSpPr>
          <a:xfrm>
            <a:off x="4978206" y="1319143"/>
            <a:ext cx="1773819" cy="410431"/>
            <a:chOff x="3075302" y="1571799"/>
            <a:chExt cx="1330364" cy="307823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804065" cy="307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1867" dirty="0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[1    0    0]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609585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133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133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lang="en-US" sz="2133" dirty="0">
                    <a:solidFill>
                      <a:srgbClr val="000000"/>
                    </a:solidFill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31128" cy="246173"/>
                </a:xfrm>
                <a:prstGeom prst="rect">
                  <a:avLst/>
                </a:prstGeom>
                <a:blipFill>
                  <a:blip r:embed="rId2"/>
                  <a:stretch>
                    <a:fillRect l="-10638" r="-5319" b="-2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206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lang="en-US" sz="2133" i="1">
                              <a:solidFill>
                                <a:srgbClr val="00206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88" y="1368192"/>
                <a:ext cx="2752548" cy="328231"/>
              </a:xfrm>
              <a:prstGeom prst="rect">
                <a:avLst/>
              </a:prstGeom>
              <a:blipFill>
                <a:blip r:embed="rId3"/>
                <a:stretch>
                  <a:fillRect l="-887" r="-3104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33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en-US" sz="2133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133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  [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𝑐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</m:sub>
                      </m:sSub>
                      <m:r>
                        <a:rPr lang="en-US" sz="2133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lang="en-US" sz="2133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33" y="1391926"/>
                <a:ext cx="2349746" cy="328231"/>
              </a:xfrm>
              <a:prstGeom prst="rect">
                <a:avLst/>
              </a:prstGeom>
              <a:blipFill>
                <a:blip r:embed="rId4"/>
                <a:stretch>
                  <a:fillRect l="-2073" t="-16667" r="-3368" b="-351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0D2A29-AF2C-6443-B41D-B341B05A3A38}"/>
                  </a:ext>
                </a:extLst>
              </p:cNvPr>
              <p:cNvSpPr/>
              <p:nvPr/>
            </p:nvSpPr>
            <p:spPr>
              <a:xfrm>
                <a:off x="1093754" y="2440659"/>
                <a:ext cx="4029885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0D2A29-AF2C-6443-B41D-B341B05A3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54" y="2440659"/>
                <a:ext cx="4029885" cy="533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F949B8-EDE3-4D4F-90D1-B662D8F8A93A}"/>
                  </a:ext>
                </a:extLst>
              </p:cNvPr>
              <p:cNvSpPr/>
              <p:nvPr/>
            </p:nvSpPr>
            <p:spPr>
              <a:xfrm>
                <a:off x="1093754" y="5906883"/>
                <a:ext cx="4296497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F949B8-EDE3-4D4F-90D1-B662D8F8A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54" y="5906883"/>
                <a:ext cx="4296497" cy="533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2F7D47-8EE8-194E-8A4B-45B8028A74B8}"/>
                  </a:ext>
                </a:extLst>
              </p:cNvPr>
              <p:cNvSpPr/>
              <p:nvPr/>
            </p:nvSpPr>
            <p:spPr>
              <a:xfrm>
                <a:off x="1093752" y="3007698"/>
                <a:ext cx="4035720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[2]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[2]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2F7D47-8EE8-194E-8A4B-45B8028A7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52" y="3007698"/>
                <a:ext cx="4035720" cy="533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0E720E2-E32C-8147-BFE7-B1C73D4A70CD}"/>
                  </a:ext>
                </a:extLst>
              </p:cNvPr>
              <p:cNvSpPr/>
              <p:nvPr/>
            </p:nvSpPr>
            <p:spPr>
              <a:xfrm>
                <a:off x="2596900" y="3616040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0E720E2-E32C-8147-BFE7-B1C73D4A7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900" y="3616040"/>
                <a:ext cx="4844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F4BF20-DFB3-E54A-BCFF-235B163BFBEC}"/>
                  </a:ext>
                </a:extLst>
              </p:cNvPr>
              <p:cNvSpPr/>
              <p:nvPr/>
            </p:nvSpPr>
            <p:spPr>
              <a:xfrm>
                <a:off x="1093753" y="4166136"/>
                <a:ext cx="4302203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F4BF20-DFB3-E54A-BCFF-235B163BF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53" y="4166136"/>
                <a:ext cx="4302203" cy="533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BB98800-7981-6640-9801-C5593BDF429E}"/>
                  </a:ext>
                </a:extLst>
              </p:cNvPr>
              <p:cNvSpPr/>
              <p:nvPr/>
            </p:nvSpPr>
            <p:spPr>
              <a:xfrm>
                <a:off x="2673831" y="4942496"/>
                <a:ext cx="4844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BB98800-7981-6640-9801-C5593BDF4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831" y="4942496"/>
                <a:ext cx="484427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55D84F-96FC-8D4C-B918-FEF73C8EE4F4}"/>
                  </a:ext>
                </a:extLst>
              </p:cNvPr>
              <p:cNvSpPr txBox="1"/>
              <p:nvPr/>
            </p:nvSpPr>
            <p:spPr>
              <a:xfrm>
                <a:off x="7755119" y="5688387"/>
                <a:ext cx="1172885" cy="1182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55D84F-96FC-8D4C-B918-FEF73C8EE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19" y="5688387"/>
                <a:ext cx="1172885" cy="11823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0D55B1-EA45-7F4C-80E2-5413119C6AEA}"/>
                  </a:ext>
                </a:extLst>
              </p:cNvPr>
              <p:cNvSpPr txBox="1"/>
              <p:nvPr/>
            </p:nvSpPr>
            <p:spPr>
              <a:xfrm>
                <a:off x="9565874" y="5688387"/>
                <a:ext cx="988989" cy="11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0D55B1-EA45-7F4C-80E2-5413119C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874" y="5688387"/>
                <a:ext cx="988989" cy="11725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280D19A-4272-184A-9AC5-96B509E41813}"/>
              </a:ext>
            </a:extLst>
          </p:cNvPr>
          <p:cNvSpPr txBox="1"/>
          <p:nvPr/>
        </p:nvSpPr>
        <p:spPr>
          <a:xfrm>
            <a:off x="8315102" y="4942496"/>
            <a:ext cx="1402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need!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0038A-3D20-FC42-9AFC-E402705E1171}"/>
              </a:ext>
            </a:extLst>
          </p:cNvPr>
          <p:cNvSpPr txBox="1"/>
          <p:nvPr/>
        </p:nvSpPr>
        <p:spPr>
          <a:xfrm>
            <a:off x="7755119" y="3481634"/>
            <a:ext cx="2704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 still use SGD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D71605-AD06-3C4E-9E08-525A64BD551B}"/>
                  </a:ext>
                </a:extLst>
              </p:cNvPr>
              <p:cNvSpPr/>
              <p:nvPr/>
            </p:nvSpPr>
            <p:spPr>
              <a:xfrm>
                <a:off x="8315102" y="2403302"/>
                <a:ext cx="1576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D71605-AD06-3C4E-9E08-525A64BD5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102" y="2403302"/>
                <a:ext cx="1576394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25230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522679"/>
            <a:ext cx="9981786" cy="61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8807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CF3DC-1CAE-F752-3E2F-68FF794A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381"/>
          <a:stretch/>
        </p:blipFill>
        <p:spPr>
          <a:xfrm>
            <a:off x="2928258" y="2054625"/>
            <a:ext cx="7162800" cy="13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00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C25-F6AD-F379-D084-6C74D9B2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 function is monotonic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3BC9B-72BB-BAA8-B22D-A25A09E6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5499"/>
            <a:ext cx="10909731" cy="3336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4C303-6C2F-278B-466E-44D039D0213E}"/>
              </a:ext>
            </a:extLst>
          </p:cNvPr>
          <p:cNvSpPr txBox="1"/>
          <p:nvPr/>
        </p:nvSpPr>
        <p:spPr>
          <a:xfrm>
            <a:off x="903517" y="5791198"/>
            <a:ext cx="109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Maximum of the logarithm of a function is in the same place as maximum of function </a:t>
            </a:r>
          </a:p>
        </p:txBody>
      </p:sp>
    </p:spTree>
    <p:extLst>
      <p:ext uri="{BB962C8B-B14F-4D97-AF65-F5344CB8AC3E}">
        <p14:creationId xmlns:p14="http://schemas.microsoft.com/office/powerpoint/2010/main" val="3110596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610F-BCAD-C774-9544-8167056D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log likelihood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BF115-23C3-56C0-34FF-49A237446C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6" t="-1203" r="1600" b="-2071"/>
          <a:stretch/>
        </p:blipFill>
        <p:spPr>
          <a:xfrm>
            <a:off x="2732314" y="1586540"/>
            <a:ext cx="6585857" cy="4047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9E913-DF4B-20C3-635A-DCEB83375AD3}"/>
              </a:ext>
            </a:extLst>
          </p:cNvPr>
          <p:cNvSpPr txBox="1"/>
          <p:nvPr/>
        </p:nvSpPr>
        <p:spPr>
          <a:xfrm>
            <a:off x="903517" y="5900055"/>
            <a:ext cx="109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it’s a sum of terms, so doesn’t matter so much if the terms are small </a:t>
            </a:r>
          </a:p>
        </p:txBody>
      </p:sp>
    </p:spTree>
    <p:extLst>
      <p:ext uri="{BB962C8B-B14F-4D97-AF65-F5344CB8AC3E}">
        <p14:creationId xmlns:p14="http://schemas.microsoft.com/office/powerpoint/2010/main" val="2044987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6718-D574-80AA-A0C1-47CE2269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negative log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86B4-8D33-2A23-7477-C65ACEF1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convention, we minimize things (i.e., a loss)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124FA-27DF-9036-F4A0-05435BF9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12" y="2634345"/>
            <a:ext cx="6652893" cy="35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93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3" y="344567"/>
            <a:ext cx="7875725" cy="618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8758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08EF6-63CC-4AD2-93F9-68A38063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4" y="506400"/>
            <a:ext cx="6521904" cy="621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EA7AA-223E-4A21-9CDA-E06E89C9D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174" y="1355271"/>
            <a:ext cx="4984839" cy="604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1AF80-8794-43AB-8A8B-DDE239B8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6" y="3007317"/>
            <a:ext cx="3626983" cy="1172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65A4C3-DDF4-4800-AA3C-5AB7AF4B8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3" y="4337105"/>
            <a:ext cx="4803321" cy="2299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4C2F3-7801-4C76-9595-F27EC4724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514" y="3378834"/>
            <a:ext cx="6648449" cy="33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903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7" y="369282"/>
            <a:ext cx="8901733" cy="622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252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1" y="388358"/>
            <a:ext cx="10571508" cy="63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9238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9" y="219075"/>
            <a:ext cx="118300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2514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-19050"/>
            <a:ext cx="11763375" cy="68961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421296" y="755374"/>
            <a:ext cx="3945834" cy="9940"/>
          </a:xfrm>
          <a:prstGeom prst="lin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72503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– repeated application of chain rule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936" y="1690688"/>
            <a:ext cx="8286128" cy="50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284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6" y="335031"/>
            <a:ext cx="11481559" cy="617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35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8" y="55356"/>
            <a:ext cx="11290438" cy="68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16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2372"/>
            <a:ext cx="10220532" cy="63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31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2" y="341820"/>
            <a:ext cx="10575441" cy="65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96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A62CE-7102-46CF-85AE-1B5D5969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28" y="624566"/>
            <a:ext cx="2847443" cy="5568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EDCE3-B2A5-4787-AF41-5425F7BF7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588" y="3698420"/>
            <a:ext cx="3147643" cy="2277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B8B15-AE33-4CF3-B7BF-68F934F22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949" y="131686"/>
            <a:ext cx="6347051" cy="1578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0DFB4-FFAB-4D90-887E-D2F245474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957" y="1682904"/>
            <a:ext cx="6330043" cy="151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1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0B05B16-998D-5DF3-5B64-9B83A722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B718A-BF55-0797-B21D-A1B2A7E61BB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classes)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F1002C-9B0E-0690-CE22-0849F991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08893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11C3-40C1-994A-D65A-22862941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pic>
        <p:nvPicPr>
          <p:cNvPr id="6" name="Picture 5" descr="A collage of pictures of a person and a dog&#10;&#10;Description automatically generated with low confidence">
            <a:extLst>
              <a:ext uri="{FF2B5EF4-FFF2-40B4-BE49-F238E27FC236}">
                <a16:creationId xmlns:a16="http://schemas.microsoft.com/office/drawing/2014/main" id="{87CCC7B7-CB57-22C2-B429-1F8DDA05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1690688"/>
            <a:ext cx="11028365" cy="40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98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-67734" y="34223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Two-layer Multi-layer Perceptron (MLP)</a:t>
            </a:r>
            <a:endParaRPr sz="4267" dirty="0"/>
          </a:p>
        </p:txBody>
      </p:sp>
      <p:grpSp>
        <p:nvGrpSpPr>
          <p:cNvPr id="6" name="Group 5"/>
          <p:cNvGrpSpPr/>
          <p:nvPr/>
        </p:nvGrpSpPr>
        <p:grpSpPr>
          <a:xfrm>
            <a:off x="6167487" y="2489711"/>
            <a:ext cx="560602" cy="692465"/>
            <a:chOff x="4750274" y="1746844"/>
            <a:chExt cx="420451" cy="519349"/>
          </a:xfrm>
        </p:grpSpPr>
        <p:sp>
          <p:nvSpPr>
            <p:cNvPr id="30" name="Oval 29"/>
            <p:cNvSpPr/>
            <p:nvPr/>
          </p:nvSpPr>
          <p:spPr>
            <a:xfrm>
              <a:off x="4772238" y="1746844"/>
              <a:ext cx="340640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4750274" y="1783752"/>
                  <a:ext cx="420451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2"/>
                  <a:ext cx="420451" cy="346249"/>
                </a:xfrm>
                <a:prstGeom prst="rect">
                  <a:avLst/>
                </a:prstGeom>
                <a:blipFill>
                  <a:blip r:embed="rId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6160385" y="3141922"/>
            <a:ext cx="567720" cy="692465"/>
            <a:chOff x="4750274" y="1746844"/>
            <a:chExt cx="425790" cy="519349"/>
          </a:xfrm>
        </p:grpSpPr>
        <p:sp>
          <p:nvSpPr>
            <p:cNvPr id="28" name="Oval 27"/>
            <p:cNvSpPr/>
            <p:nvPr/>
          </p:nvSpPr>
          <p:spPr>
            <a:xfrm>
              <a:off x="4772238" y="1746844"/>
              <a:ext cx="340640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4750274" y="1783753"/>
                  <a:ext cx="42579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3"/>
                  <a:ext cx="425790" cy="346249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6160385" y="3794133"/>
            <a:ext cx="567720" cy="692465"/>
            <a:chOff x="4750274" y="1746844"/>
            <a:chExt cx="425790" cy="519349"/>
          </a:xfrm>
        </p:grpSpPr>
        <p:sp>
          <p:nvSpPr>
            <p:cNvPr id="26" name="Oval 25"/>
            <p:cNvSpPr/>
            <p:nvPr/>
          </p:nvSpPr>
          <p:spPr>
            <a:xfrm>
              <a:off x="4772238" y="1746844"/>
              <a:ext cx="340640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750274" y="1783753"/>
                  <a:ext cx="42579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3"/>
                  <a:ext cx="425790" cy="346249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6160385" y="4446342"/>
            <a:ext cx="567720" cy="692465"/>
            <a:chOff x="4750274" y="1746844"/>
            <a:chExt cx="425790" cy="519349"/>
          </a:xfrm>
        </p:grpSpPr>
        <p:sp>
          <p:nvSpPr>
            <p:cNvPr id="24" name="Oval 23"/>
            <p:cNvSpPr/>
            <p:nvPr/>
          </p:nvSpPr>
          <p:spPr>
            <a:xfrm>
              <a:off x="4772238" y="1746844"/>
              <a:ext cx="340640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4750274" y="1783753"/>
                  <a:ext cx="42579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3"/>
                  <a:ext cx="425790" cy="346249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7629448" y="3368241"/>
            <a:ext cx="773960" cy="787780"/>
            <a:chOff x="6512842" y="2422826"/>
            <a:chExt cx="580470" cy="590835"/>
          </a:xfrm>
        </p:grpSpPr>
        <p:sp>
          <p:nvSpPr>
            <p:cNvPr id="22" name="Oval 21"/>
            <p:cNvSpPr/>
            <p:nvPr/>
          </p:nvSpPr>
          <p:spPr>
            <a:xfrm>
              <a:off x="6512842" y="2453181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6614442" y="2422826"/>
                  <a:ext cx="370557" cy="5908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4442" y="2422826"/>
                  <a:ext cx="370557" cy="5908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Arrow Connector 10"/>
          <p:cNvCxnSpPr/>
          <p:nvPr/>
        </p:nvCxnSpPr>
        <p:spPr>
          <a:xfrm>
            <a:off x="6776734" y="2968488"/>
            <a:ext cx="748196" cy="517192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/>
          <p:nvPr/>
        </p:nvCxnSpPr>
        <p:spPr>
          <a:xfrm>
            <a:off x="6745794" y="3452207"/>
            <a:ext cx="706532" cy="20785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/>
          <p:nvPr/>
        </p:nvCxnSpPr>
        <p:spPr>
          <a:xfrm flipV="1">
            <a:off x="6759263" y="3849429"/>
            <a:ext cx="699797" cy="30368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 flipV="1">
            <a:off x="6868751" y="4127220"/>
            <a:ext cx="578576" cy="618921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>
            <a:off x="8572244" y="3711886"/>
            <a:ext cx="334041" cy="13324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>
            <a:off x="9506080" y="3732478"/>
            <a:ext cx="310779" cy="12396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6" name="Group 35"/>
          <p:cNvGrpSpPr/>
          <p:nvPr/>
        </p:nvGrpSpPr>
        <p:grpSpPr>
          <a:xfrm>
            <a:off x="8973391" y="3361533"/>
            <a:ext cx="430381" cy="692465"/>
            <a:chOff x="5687460" y="2113019"/>
            <a:chExt cx="422743" cy="680175"/>
          </a:xfrm>
        </p:grpSpPr>
        <p:sp>
          <p:nvSpPr>
            <p:cNvPr id="33" name="Oval 32"/>
            <p:cNvSpPr/>
            <p:nvPr/>
          </p:nvSpPr>
          <p:spPr>
            <a:xfrm>
              <a:off x="5687460" y="2113019"/>
              <a:ext cx="422743" cy="680175"/>
            </a:xfrm>
            <a:prstGeom prst="ellipse">
              <a:avLst/>
            </a:prstGeom>
            <a:solidFill>
              <a:srgbClr val="E7D3F2"/>
            </a:solidFill>
            <a:ln w="12700" cap="flat">
              <a:solidFill>
                <a:srgbClr val="7030A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" name="Curved Connector 34"/>
            <p:cNvCxnSpPr/>
            <p:nvPr/>
          </p:nvCxnSpPr>
          <p:spPr>
            <a:xfrm flipV="1">
              <a:off x="5758379" y="2355907"/>
              <a:ext cx="280903" cy="192106"/>
            </a:xfrm>
            <a:prstGeom prst="curvedConnector3">
              <a:avLst/>
            </a:prstGeom>
            <a:noFill/>
            <a:ln w="25400" cap="flat">
              <a:solidFill>
                <a:srgbClr val="7030A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7" name="Group 46"/>
          <p:cNvGrpSpPr/>
          <p:nvPr/>
        </p:nvGrpSpPr>
        <p:grpSpPr>
          <a:xfrm>
            <a:off x="417551" y="2575082"/>
            <a:ext cx="549573" cy="692465"/>
            <a:chOff x="4750274" y="1746844"/>
            <a:chExt cx="412180" cy="519349"/>
          </a:xfrm>
        </p:grpSpPr>
        <p:sp>
          <p:nvSpPr>
            <p:cNvPr id="73" name="Oval 72"/>
            <p:cNvSpPr/>
            <p:nvPr/>
          </p:nvSpPr>
          <p:spPr>
            <a:xfrm>
              <a:off x="4772238" y="1746844"/>
              <a:ext cx="340640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4750274" y="1783752"/>
                  <a:ext cx="412180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2"/>
                  <a:ext cx="412180" cy="346249"/>
                </a:xfrm>
                <a:prstGeom prst="rect">
                  <a:avLst/>
                </a:prstGeom>
                <a:blipFill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410458" y="3227293"/>
            <a:ext cx="556691" cy="692465"/>
            <a:chOff x="4750274" y="1746844"/>
            <a:chExt cx="417518" cy="519349"/>
          </a:xfrm>
        </p:grpSpPr>
        <p:sp>
          <p:nvSpPr>
            <p:cNvPr id="71" name="Oval 70"/>
            <p:cNvSpPr/>
            <p:nvPr/>
          </p:nvSpPr>
          <p:spPr>
            <a:xfrm>
              <a:off x="4772238" y="1746844"/>
              <a:ext cx="340640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4750274" y="1783753"/>
                  <a:ext cx="417518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3"/>
                  <a:ext cx="417518" cy="346249"/>
                </a:xfrm>
                <a:prstGeom prst="rect">
                  <a:avLst/>
                </a:prstGeom>
                <a:blipFill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410458" y="3879503"/>
            <a:ext cx="556691" cy="692465"/>
            <a:chOff x="4750274" y="1746844"/>
            <a:chExt cx="417518" cy="519349"/>
          </a:xfrm>
        </p:grpSpPr>
        <p:sp>
          <p:nvSpPr>
            <p:cNvPr id="69" name="Oval 68"/>
            <p:cNvSpPr/>
            <p:nvPr/>
          </p:nvSpPr>
          <p:spPr>
            <a:xfrm>
              <a:off x="4772238" y="1746844"/>
              <a:ext cx="340640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750274" y="1783753"/>
                  <a:ext cx="417518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3"/>
                  <a:ext cx="417518" cy="346249"/>
                </a:xfrm>
                <a:prstGeom prst="rect">
                  <a:avLst/>
                </a:prstGeom>
                <a:blipFill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410458" y="4531713"/>
            <a:ext cx="556691" cy="692465"/>
            <a:chOff x="4750274" y="1746844"/>
            <a:chExt cx="417518" cy="519349"/>
          </a:xfrm>
        </p:grpSpPr>
        <p:sp>
          <p:nvSpPr>
            <p:cNvPr id="67" name="Oval 66"/>
            <p:cNvSpPr/>
            <p:nvPr/>
          </p:nvSpPr>
          <p:spPr>
            <a:xfrm>
              <a:off x="4772238" y="1746844"/>
              <a:ext cx="340640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750274" y="1783753"/>
                  <a:ext cx="417518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3"/>
                  <a:ext cx="417518" cy="346249"/>
                </a:xfrm>
                <a:prstGeom prst="rect">
                  <a:avLst/>
                </a:prstGeom>
                <a:blipFill>
                  <a:blip r:embed="rId10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/>
          <p:cNvGrpSpPr/>
          <p:nvPr/>
        </p:nvGrpSpPr>
        <p:grpSpPr>
          <a:xfrm>
            <a:off x="3420859" y="1640151"/>
            <a:ext cx="773960" cy="787780"/>
            <a:chOff x="6870151" y="1255733"/>
            <a:chExt cx="580470" cy="590835"/>
          </a:xfrm>
        </p:grpSpPr>
        <p:sp>
          <p:nvSpPr>
            <p:cNvPr id="65" name="Oval 64"/>
            <p:cNvSpPr/>
            <p:nvPr/>
          </p:nvSpPr>
          <p:spPr>
            <a:xfrm>
              <a:off x="6870151" y="1286088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6971751" y="1255733"/>
                  <a:ext cx="370557" cy="5908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867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1751" y="1255733"/>
                  <a:ext cx="370557" cy="59083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Straight Arrow Connector 51"/>
          <p:cNvCxnSpPr>
            <a:stCxn id="74" idx="3"/>
          </p:cNvCxnSpPr>
          <p:nvPr/>
        </p:nvCxnSpPr>
        <p:spPr>
          <a:xfrm flipV="1">
            <a:off x="1031909" y="2076301"/>
            <a:ext cx="2217532" cy="794215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 flipV="1">
            <a:off x="961998" y="2121945"/>
            <a:ext cx="2275540" cy="141690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 flipV="1">
            <a:off x="975467" y="2090205"/>
            <a:ext cx="2286415" cy="2149545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>
            <a:stCxn id="68" idx="3"/>
          </p:cNvCxnSpPr>
          <p:nvPr/>
        </p:nvCxnSpPr>
        <p:spPr>
          <a:xfrm flipV="1">
            <a:off x="1031908" y="2045402"/>
            <a:ext cx="2205629" cy="2781745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4363654" y="1983797"/>
            <a:ext cx="334041" cy="13324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/>
          <p:cNvCxnSpPr/>
          <p:nvPr/>
        </p:nvCxnSpPr>
        <p:spPr>
          <a:xfrm>
            <a:off x="5297491" y="2004388"/>
            <a:ext cx="812763" cy="657251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2" name="Group 61"/>
          <p:cNvGrpSpPr/>
          <p:nvPr/>
        </p:nvGrpSpPr>
        <p:grpSpPr>
          <a:xfrm>
            <a:off x="4764802" y="1633446"/>
            <a:ext cx="430381" cy="692465"/>
            <a:chOff x="6155416" y="584514"/>
            <a:chExt cx="422743" cy="680175"/>
          </a:xfrm>
        </p:grpSpPr>
        <p:sp>
          <p:nvSpPr>
            <p:cNvPr id="63" name="Oval 62"/>
            <p:cNvSpPr/>
            <p:nvPr/>
          </p:nvSpPr>
          <p:spPr>
            <a:xfrm>
              <a:off x="6155416" y="584514"/>
              <a:ext cx="422743" cy="680175"/>
            </a:xfrm>
            <a:prstGeom prst="ellipse">
              <a:avLst/>
            </a:prstGeom>
            <a:solidFill>
              <a:srgbClr val="E7D3F2"/>
            </a:solidFill>
            <a:ln w="12700" cap="flat">
              <a:solidFill>
                <a:srgbClr val="7030A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4" name="Curved Connector 63"/>
            <p:cNvCxnSpPr/>
            <p:nvPr/>
          </p:nvCxnSpPr>
          <p:spPr>
            <a:xfrm flipV="1">
              <a:off x="6226335" y="827403"/>
              <a:ext cx="280903" cy="192106"/>
            </a:xfrm>
            <a:prstGeom prst="curvedConnector3">
              <a:avLst/>
            </a:prstGeom>
            <a:noFill/>
            <a:ln w="25400" cap="flat">
              <a:solidFill>
                <a:srgbClr val="7030A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75" name="Oval 74"/>
          <p:cNvSpPr/>
          <p:nvPr/>
        </p:nvSpPr>
        <p:spPr>
          <a:xfrm>
            <a:off x="3455115" y="2863708"/>
            <a:ext cx="773960" cy="692465"/>
          </a:xfrm>
          <a:prstGeom prst="ellipse">
            <a:avLst/>
          </a:prstGeom>
          <a:solidFill>
            <a:srgbClr val="FAC7C7"/>
          </a:solidFill>
          <a:ln w="12700" cap="flat">
            <a:solidFill>
              <a:srgbClr val="C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590582" y="2823235"/>
                <a:ext cx="494076" cy="787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1867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582" y="2823235"/>
                <a:ext cx="494076" cy="7877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/>
          <p:cNvCxnSpPr/>
          <p:nvPr/>
        </p:nvCxnSpPr>
        <p:spPr>
          <a:xfrm>
            <a:off x="4397910" y="3166882"/>
            <a:ext cx="334041" cy="13324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Straight Arrow Connector 77"/>
          <p:cNvCxnSpPr/>
          <p:nvPr/>
        </p:nvCxnSpPr>
        <p:spPr>
          <a:xfrm>
            <a:off x="5331747" y="3187473"/>
            <a:ext cx="698623" cy="199931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Oval 78"/>
          <p:cNvSpPr/>
          <p:nvPr/>
        </p:nvSpPr>
        <p:spPr>
          <a:xfrm>
            <a:off x="4799058" y="2816531"/>
            <a:ext cx="430381" cy="692465"/>
          </a:xfrm>
          <a:prstGeom prst="ellipse">
            <a:avLst/>
          </a:prstGeom>
          <a:solidFill>
            <a:srgbClr val="E7D3F2"/>
          </a:solidFill>
          <a:ln w="12700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" name="Curved Connector 79"/>
          <p:cNvCxnSpPr/>
          <p:nvPr/>
        </p:nvCxnSpPr>
        <p:spPr>
          <a:xfrm flipV="1">
            <a:off x="4871257" y="3063809"/>
            <a:ext cx="285979" cy="195577"/>
          </a:xfrm>
          <a:prstGeom prst="curvedConnector3">
            <a:avLst/>
          </a:prstGeom>
          <a:noFill/>
          <a:ln w="25400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Oval 80"/>
          <p:cNvSpPr/>
          <p:nvPr/>
        </p:nvSpPr>
        <p:spPr>
          <a:xfrm>
            <a:off x="3455115" y="4052804"/>
            <a:ext cx="773960" cy="692465"/>
          </a:xfrm>
          <a:prstGeom prst="ellipse">
            <a:avLst/>
          </a:prstGeom>
          <a:solidFill>
            <a:srgbClr val="FAC7C7"/>
          </a:solidFill>
          <a:ln w="12700" cap="flat">
            <a:solidFill>
              <a:srgbClr val="C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3590582" y="4012331"/>
                <a:ext cx="494076" cy="787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1867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582" y="4012331"/>
                <a:ext cx="494076" cy="7877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/>
          <p:nvPr/>
        </p:nvCxnSpPr>
        <p:spPr>
          <a:xfrm>
            <a:off x="4397910" y="4355978"/>
            <a:ext cx="334041" cy="13324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/>
          <p:cNvCxnSpPr/>
          <p:nvPr/>
        </p:nvCxnSpPr>
        <p:spPr>
          <a:xfrm flipV="1">
            <a:off x="5331747" y="4156580"/>
            <a:ext cx="698623" cy="152256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Oval 84"/>
          <p:cNvSpPr/>
          <p:nvPr/>
        </p:nvSpPr>
        <p:spPr>
          <a:xfrm>
            <a:off x="4799058" y="4005627"/>
            <a:ext cx="430381" cy="692465"/>
          </a:xfrm>
          <a:prstGeom prst="ellipse">
            <a:avLst/>
          </a:prstGeom>
          <a:solidFill>
            <a:srgbClr val="E7D3F2"/>
          </a:solidFill>
          <a:ln w="12700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Curved Connector 85"/>
          <p:cNvCxnSpPr/>
          <p:nvPr/>
        </p:nvCxnSpPr>
        <p:spPr>
          <a:xfrm flipV="1">
            <a:off x="4871257" y="4252905"/>
            <a:ext cx="285979" cy="195577"/>
          </a:xfrm>
          <a:prstGeom prst="curvedConnector3">
            <a:avLst/>
          </a:prstGeom>
          <a:noFill/>
          <a:ln w="25400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Oval 86"/>
          <p:cNvSpPr/>
          <p:nvPr/>
        </p:nvSpPr>
        <p:spPr>
          <a:xfrm>
            <a:off x="3455115" y="5254246"/>
            <a:ext cx="773960" cy="692465"/>
          </a:xfrm>
          <a:prstGeom prst="ellipse">
            <a:avLst/>
          </a:prstGeom>
          <a:solidFill>
            <a:srgbClr val="FAC7C7"/>
          </a:solidFill>
          <a:ln w="12700" cap="flat">
            <a:solidFill>
              <a:srgbClr val="C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3590582" y="5213772"/>
                <a:ext cx="494076" cy="787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86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1867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582" y="5213772"/>
                <a:ext cx="494076" cy="7877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/>
          <p:cNvCxnSpPr/>
          <p:nvPr/>
        </p:nvCxnSpPr>
        <p:spPr>
          <a:xfrm>
            <a:off x="4397910" y="5557419"/>
            <a:ext cx="334041" cy="13324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/>
          <p:cNvCxnSpPr/>
          <p:nvPr/>
        </p:nvCxnSpPr>
        <p:spPr>
          <a:xfrm flipV="1">
            <a:off x="5331747" y="4847859"/>
            <a:ext cx="698623" cy="730152"/>
          </a:xfrm>
          <a:prstGeom prst="straightConnector1">
            <a:avLst/>
          </a:prstGeom>
          <a:noFill/>
          <a:ln w="25400" cap="flat">
            <a:solidFill>
              <a:schemeClr val="tx2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1" name="Oval 90"/>
          <p:cNvSpPr/>
          <p:nvPr/>
        </p:nvSpPr>
        <p:spPr>
          <a:xfrm>
            <a:off x="4799058" y="5207068"/>
            <a:ext cx="430381" cy="692465"/>
          </a:xfrm>
          <a:prstGeom prst="ellipse">
            <a:avLst/>
          </a:prstGeom>
          <a:solidFill>
            <a:srgbClr val="E7D3F2"/>
          </a:solidFill>
          <a:ln w="12700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Curved Connector 91"/>
          <p:cNvCxnSpPr/>
          <p:nvPr/>
        </p:nvCxnSpPr>
        <p:spPr>
          <a:xfrm flipV="1">
            <a:off x="4871257" y="5454346"/>
            <a:ext cx="285979" cy="195577"/>
          </a:xfrm>
          <a:prstGeom prst="curvedConnector3">
            <a:avLst/>
          </a:prstGeom>
          <a:noFill/>
          <a:ln w="25400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Straight Arrow Connector 111"/>
          <p:cNvCxnSpPr>
            <a:stCxn id="74" idx="3"/>
          </p:cNvCxnSpPr>
          <p:nvPr/>
        </p:nvCxnSpPr>
        <p:spPr>
          <a:xfrm>
            <a:off x="1031908" y="2870515"/>
            <a:ext cx="2239096" cy="347132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Straight Arrow Connector 115"/>
          <p:cNvCxnSpPr>
            <a:stCxn id="72" idx="3"/>
          </p:cNvCxnSpPr>
          <p:nvPr/>
        </p:nvCxnSpPr>
        <p:spPr>
          <a:xfrm flipV="1">
            <a:off x="1031908" y="3231551"/>
            <a:ext cx="2186621" cy="29117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Straight Arrow Connector 120"/>
          <p:cNvCxnSpPr>
            <a:stCxn id="70" idx="3"/>
          </p:cNvCxnSpPr>
          <p:nvPr/>
        </p:nvCxnSpPr>
        <p:spPr>
          <a:xfrm flipV="1">
            <a:off x="1031909" y="3234859"/>
            <a:ext cx="2149761" cy="940079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4" name="Straight Arrow Connector 123"/>
          <p:cNvCxnSpPr>
            <a:stCxn id="68" idx="3"/>
          </p:cNvCxnSpPr>
          <p:nvPr/>
        </p:nvCxnSpPr>
        <p:spPr>
          <a:xfrm flipV="1">
            <a:off x="1031908" y="3215432"/>
            <a:ext cx="2186621" cy="1611715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8" name="Straight Arrow Connector 127"/>
          <p:cNvCxnSpPr>
            <a:stCxn id="70" idx="3"/>
          </p:cNvCxnSpPr>
          <p:nvPr/>
        </p:nvCxnSpPr>
        <p:spPr>
          <a:xfrm>
            <a:off x="1031909" y="4174938"/>
            <a:ext cx="2166935" cy="159767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1" name="Straight Arrow Connector 130"/>
          <p:cNvCxnSpPr>
            <a:stCxn id="72" idx="3"/>
          </p:cNvCxnSpPr>
          <p:nvPr/>
        </p:nvCxnSpPr>
        <p:spPr>
          <a:xfrm>
            <a:off x="1031909" y="3522727"/>
            <a:ext cx="2116593" cy="808515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4" name="Straight Arrow Connector 133"/>
          <p:cNvCxnSpPr>
            <a:stCxn id="74" idx="3"/>
          </p:cNvCxnSpPr>
          <p:nvPr/>
        </p:nvCxnSpPr>
        <p:spPr>
          <a:xfrm>
            <a:off x="1031909" y="2870515"/>
            <a:ext cx="2116593" cy="148546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8" name="Straight Arrow Connector 137"/>
          <p:cNvCxnSpPr>
            <a:stCxn id="70" idx="3"/>
          </p:cNvCxnSpPr>
          <p:nvPr/>
        </p:nvCxnSpPr>
        <p:spPr>
          <a:xfrm>
            <a:off x="1031908" y="4174938"/>
            <a:ext cx="2126256" cy="1415301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2" name="Straight Arrow Connector 141"/>
          <p:cNvCxnSpPr>
            <a:stCxn id="74" idx="3"/>
          </p:cNvCxnSpPr>
          <p:nvPr/>
        </p:nvCxnSpPr>
        <p:spPr>
          <a:xfrm>
            <a:off x="1031909" y="2870515"/>
            <a:ext cx="2149761" cy="2733628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5" name="Straight Arrow Connector 144"/>
          <p:cNvCxnSpPr>
            <a:stCxn id="68" idx="3"/>
          </p:cNvCxnSpPr>
          <p:nvPr/>
        </p:nvCxnSpPr>
        <p:spPr>
          <a:xfrm flipV="1">
            <a:off x="1031909" y="4369302"/>
            <a:ext cx="2131500" cy="457845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8" name="Straight Arrow Connector 147"/>
          <p:cNvCxnSpPr>
            <a:stCxn id="68" idx="3"/>
          </p:cNvCxnSpPr>
          <p:nvPr/>
        </p:nvCxnSpPr>
        <p:spPr>
          <a:xfrm>
            <a:off x="1031908" y="4827147"/>
            <a:ext cx="2154731" cy="77699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3" name="Group 152"/>
          <p:cNvGrpSpPr/>
          <p:nvPr/>
        </p:nvGrpSpPr>
        <p:grpSpPr>
          <a:xfrm>
            <a:off x="9902232" y="3388805"/>
            <a:ext cx="551305" cy="692465"/>
            <a:chOff x="4750274" y="1746844"/>
            <a:chExt cx="413479" cy="519349"/>
          </a:xfrm>
        </p:grpSpPr>
        <p:sp>
          <p:nvSpPr>
            <p:cNvPr id="154" name="Oval 153"/>
            <p:cNvSpPr/>
            <p:nvPr/>
          </p:nvSpPr>
          <p:spPr>
            <a:xfrm>
              <a:off x="4772238" y="1746844"/>
              <a:ext cx="340640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tangle 154"/>
                <p:cNvSpPr/>
                <p:nvPr/>
              </p:nvSpPr>
              <p:spPr>
                <a:xfrm>
                  <a:off x="4750274" y="1783752"/>
                  <a:ext cx="413479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5" name="Rectangle 1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2"/>
                  <a:ext cx="413479" cy="346249"/>
                </a:xfrm>
                <a:prstGeom prst="rect">
                  <a:avLst/>
                </a:prstGeom>
                <a:blipFill>
                  <a:blip r:embed="rId15"/>
                  <a:stretch>
                    <a:fillRect t="-3947" r="-17582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/>
          <p:cNvGrpSpPr/>
          <p:nvPr/>
        </p:nvGrpSpPr>
        <p:grpSpPr>
          <a:xfrm>
            <a:off x="6110255" y="1287774"/>
            <a:ext cx="1925012" cy="1140913"/>
            <a:chOff x="7377402" y="1060847"/>
            <a:chExt cx="1443759" cy="855685"/>
          </a:xfrm>
        </p:grpSpPr>
        <p:sp>
          <p:nvSpPr>
            <p:cNvPr id="158" name="TextBox 157"/>
            <p:cNvSpPr txBox="1"/>
            <p:nvPr/>
          </p:nvSpPr>
          <p:spPr>
            <a:xfrm>
              <a:off x="7377402" y="1060847"/>
              <a:ext cx="14437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”hidden" layer</a:t>
              </a: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 flipH="1">
              <a:off x="7870133" y="1421163"/>
              <a:ext cx="14854" cy="495369"/>
            </a:xfrm>
            <a:prstGeom prst="straightConnector1">
              <a:avLst/>
            </a:prstGeom>
            <a:noFill/>
            <a:ln w="25400" cap="flat">
              <a:solidFill>
                <a:srgbClr val="0070C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9" name="Group 168"/>
          <p:cNvGrpSpPr/>
          <p:nvPr/>
        </p:nvGrpSpPr>
        <p:grpSpPr>
          <a:xfrm>
            <a:off x="10800339" y="3387062"/>
            <a:ext cx="551305" cy="692465"/>
            <a:chOff x="4750274" y="1746844"/>
            <a:chExt cx="413479" cy="519349"/>
          </a:xfrm>
        </p:grpSpPr>
        <p:sp>
          <p:nvSpPr>
            <p:cNvPr id="170" name="Oval 169"/>
            <p:cNvSpPr/>
            <p:nvPr/>
          </p:nvSpPr>
          <p:spPr>
            <a:xfrm>
              <a:off x="4772238" y="1746844"/>
              <a:ext cx="340640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tangle 170"/>
                <p:cNvSpPr/>
                <p:nvPr/>
              </p:nvSpPr>
              <p:spPr>
                <a:xfrm>
                  <a:off x="4750274" y="1783752"/>
                  <a:ext cx="413479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1" name="Rectangle 1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2"/>
                  <a:ext cx="413479" cy="346249"/>
                </a:xfrm>
                <a:prstGeom prst="rect">
                  <a:avLst/>
                </a:prstGeom>
                <a:blipFill>
                  <a:blip r:embed="rId16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2" name="Group 171"/>
          <p:cNvGrpSpPr/>
          <p:nvPr/>
        </p:nvGrpSpPr>
        <p:grpSpPr>
          <a:xfrm>
            <a:off x="9713257" y="2165129"/>
            <a:ext cx="2008112" cy="1140913"/>
            <a:chOff x="7225002" y="1060847"/>
            <a:chExt cx="1506084" cy="855685"/>
          </a:xfrm>
        </p:grpSpPr>
        <p:sp>
          <p:nvSpPr>
            <p:cNvPr id="173" name="TextBox 172"/>
            <p:cNvSpPr txBox="1"/>
            <p:nvPr/>
          </p:nvSpPr>
          <p:spPr>
            <a:xfrm>
              <a:off x="7225002" y="1060847"/>
              <a:ext cx="150608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0959" tIns="60959" rIns="60959" bIns="60959" numCol="1" spcCol="38100" rtlCol="0" anchor="t">
              <a:spAutoFit/>
            </a:bodyPr>
            <a:lstStyle/>
            <a:p>
              <a:pPr defTabSz="609585" latinLnBrk="1" hangingPunct="0"/>
              <a:r>
                <a:rPr lang="en-US" sz="2400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Loss / Criterion</a:t>
              </a:r>
            </a:p>
          </p:txBody>
        </p:sp>
        <p:cxnSp>
          <p:nvCxnSpPr>
            <p:cNvPr id="174" name="Straight Arrow Connector 173"/>
            <p:cNvCxnSpPr/>
            <p:nvPr/>
          </p:nvCxnSpPr>
          <p:spPr>
            <a:xfrm flipH="1">
              <a:off x="7870133" y="1421163"/>
              <a:ext cx="14854" cy="495369"/>
            </a:xfrm>
            <a:prstGeom prst="straightConnector1">
              <a:avLst/>
            </a:prstGeom>
            <a:noFill/>
            <a:ln w="25400" cap="flat">
              <a:solidFill>
                <a:srgbClr val="0070C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6790706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94F3B6-0E3F-70BE-C783-8BF19E182C1D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binary classification problem (many outputs, two discrete classes)</a:t>
            </a:r>
          </a:p>
          <a:p>
            <a:r>
              <a:rPr lang="en-US" dirty="0"/>
              <a:t>Convolutional encoder-decoder network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9F3913-F9A0-B5DD-8D3A-BB0B087E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4" y="365125"/>
            <a:ext cx="10515600" cy="1325563"/>
          </a:xfrm>
        </p:spPr>
        <p:txBody>
          <a:bodyPr/>
          <a:lstStyle/>
          <a:p>
            <a:r>
              <a:rPr lang="en-US" dirty="0"/>
              <a:t>Image segmentation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A4F7B92-A29F-85A2-A108-69A7422CE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" r="1803"/>
          <a:stretch/>
        </p:blipFill>
        <p:spPr>
          <a:xfrm>
            <a:off x="304800" y="1782074"/>
            <a:ext cx="11671300" cy="29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53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CE28-B447-6617-65C0-90A86CAC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362C-C6A8-6E8C-1E80-195B08EB4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f[x] is </a:t>
            </a:r>
            <a:r>
              <a:rPr lang="en-US" dirty="0">
                <a:solidFill>
                  <a:srgbClr val="D18362"/>
                </a:solidFill>
              </a:rPr>
              <a:t>invariant</a:t>
            </a:r>
            <a:r>
              <a:rPr lang="en-US" dirty="0"/>
              <a:t> to a transformation t[] if: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i.e., the function output is the same even after the transformation is applied.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D342F-7916-1944-974E-FBBB1A4B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2754552"/>
            <a:ext cx="2463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0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C7FA-0EE6-79C3-E366-99F604C0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8F88-4211-9556-81EA-887C3BA45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e.g., Image classification</a:t>
            </a:r>
          </a:p>
          <a:p>
            <a:r>
              <a:rPr lang="en-US" sz="2400" dirty="0"/>
              <a:t>Image has been translated, but we want our classifier to give the same result </a:t>
            </a:r>
          </a:p>
        </p:txBody>
      </p:sp>
      <p:pic>
        <p:nvPicPr>
          <p:cNvPr id="4" name="Picture 3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3CDD3283-D025-9AC5-F2FE-4BE56CF65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492"/>
          <a:stretch/>
        </p:blipFill>
        <p:spPr>
          <a:xfrm>
            <a:off x="1952394" y="3121352"/>
            <a:ext cx="3886945" cy="3189514"/>
          </a:xfrm>
          <a:prstGeom prst="rect">
            <a:avLst/>
          </a:prstGeom>
        </p:spPr>
      </p:pic>
      <p:pic>
        <p:nvPicPr>
          <p:cNvPr id="5" name="Picture 4" descr="A mountain covered in snow&#10;&#10;Description automatically generated with medium confidence">
            <a:extLst>
              <a:ext uri="{FF2B5EF4-FFF2-40B4-BE49-F238E27FC236}">
                <a16:creationId xmlns:a16="http://schemas.microsoft.com/office/drawing/2014/main" id="{920DC0F7-FBCA-76AF-80C6-71C2E3E60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" t="51587" r="-280" b="-51587"/>
          <a:stretch/>
        </p:blipFill>
        <p:spPr>
          <a:xfrm>
            <a:off x="6263139" y="3088694"/>
            <a:ext cx="3886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82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2D98-4C77-200F-FA75-4A81F6A6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Equivariance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46E921-F584-0A6E-9E97-84D8933ED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function f[x] is </a:t>
            </a:r>
            <a:r>
              <a:rPr lang="en-US" dirty="0">
                <a:solidFill>
                  <a:srgbClr val="D18362"/>
                </a:solidFill>
              </a:rPr>
              <a:t>equivariant</a:t>
            </a:r>
            <a:r>
              <a:rPr lang="en-US" dirty="0"/>
              <a:t> to a transformation t[] if: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i.e., the output is transformed in the same way as the input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C3FAA-75F9-CE05-23DA-34834B59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468" y="2959100"/>
            <a:ext cx="2984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145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490C-60A5-7F22-F7BC-30FDA1AA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Equivariance example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718CDE-90C7-B9DB-0AC2-F25BC11D91DD}"/>
              </a:ext>
            </a:extLst>
          </p:cNvPr>
          <p:cNvSpPr txBox="1">
            <a:spLocks/>
          </p:cNvSpPr>
          <p:nvPr/>
        </p:nvSpPr>
        <p:spPr>
          <a:xfrm>
            <a:off x="990600" y="167037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e.g., Image segmentation</a:t>
            </a:r>
          </a:p>
          <a:p>
            <a:r>
              <a:rPr lang="en-US" sz="2400" dirty="0"/>
              <a:t>Image has been translated and we want segmentation to translate with it</a:t>
            </a:r>
          </a:p>
        </p:txBody>
      </p:sp>
      <p:pic>
        <p:nvPicPr>
          <p:cNvPr id="6" name="Picture 5" descr="A picture containing sofa, living, indoor, room&#10;&#10;Description automatically generated">
            <a:extLst>
              <a:ext uri="{FF2B5EF4-FFF2-40B4-BE49-F238E27FC236}">
                <a16:creationId xmlns:a16="http://schemas.microsoft.com/office/drawing/2014/main" id="{15FEDAF5-A72D-A23C-8BCA-32F464DC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53" y="2657742"/>
            <a:ext cx="2336664" cy="4089162"/>
          </a:xfrm>
          <a:prstGeom prst="rect">
            <a:avLst/>
          </a:prstGeom>
        </p:spPr>
      </p:pic>
      <p:pic>
        <p:nvPicPr>
          <p:cNvPr id="8" name="Picture 7" descr="A picture containing text, colorful, different, orange&#10;&#10;Description automatically generated">
            <a:extLst>
              <a:ext uri="{FF2B5EF4-FFF2-40B4-BE49-F238E27FC236}">
                <a16:creationId xmlns:a16="http://schemas.microsoft.com/office/drawing/2014/main" id="{AE4C01C5-84B9-ECA2-9C47-3393369B0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57742"/>
            <a:ext cx="2343378" cy="40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6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 of the CNN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layer</a:t>
            </a:r>
          </a:p>
          <a:p>
            <a:r>
              <a:rPr lang="en-US" dirty="0"/>
              <a:t>Convolutional layer</a:t>
            </a:r>
          </a:p>
          <a:p>
            <a:r>
              <a:rPr lang="en-US" dirty="0"/>
              <a:t>Fully connected layer</a:t>
            </a:r>
          </a:p>
          <a:p>
            <a:r>
              <a:rPr lang="en-US" dirty="0"/>
              <a:t>Loss layer</a:t>
            </a:r>
          </a:p>
          <a:p>
            <a:endParaRPr lang="en-US" dirty="0"/>
          </a:p>
          <a:p>
            <a:r>
              <a:rPr lang="en-US" dirty="0"/>
              <a:t>Convolutional layer</a:t>
            </a:r>
          </a:p>
          <a:p>
            <a:pPr lvl="1"/>
            <a:r>
              <a:rPr lang="en-US" dirty="0"/>
              <a:t>Convolutional kernel</a:t>
            </a:r>
          </a:p>
          <a:p>
            <a:pPr lvl="1"/>
            <a:r>
              <a:rPr lang="en-US" dirty="0"/>
              <a:t>Pooling layer</a:t>
            </a:r>
          </a:p>
          <a:p>
            <a:pPr lvl="1"/>
            <a:r>
              <a:rPr lang="en-US" dirty="0"/>
              <a:t>Non-linearity</a:t>
            </a:r>
          </a:p>
        </p:txBody>
      </p:sp>
    </p:spTree>
    <p:extLst>
      <p:ext uri="{BB962C8B-B14F-4D97-AF65-F5344CB8AC3E}">
        <p14:creationId xmlns:p14="http://schemas.microsoft.com/office/powerpoint/2010/main" val="101144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7104"/>
            <a:ext cx="5306326" cy="320189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B24BA1-20AF-42BE-BF92-40691860E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825628"/>
            <a:ext cx="44577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79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4" y="4476750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8210550" cy="1325563"/>
          </a:xfrm>
        </p:spPr>
        <p:txBody>
          <a:bodyPr>
            <a:normAutofit fontScale="90000"/>
          </a:bodyPr>
          <a:lstStyle/>
          <a:p>
            <a:r>
              <a:rPr lang="en-US" altLang="zh-TW" sz="2800">
                <a:ea typeface="ＭＳ Ｐゴシック" charset="-128"/>
              </a:rPr>
              <a:t>Same pattern appears in different places:</a:t>
            </a:r>
            <a:br>
              <a:rPr lang="en-US" altLang="zh-TW" sz="2800">
                <a:ea typeface="ＭＳ Ｐゴシック" charset="-128"/>
              </a:rPr>
            </a:br>
            <a:r>
              <a:rPr lang="en-US" altLang="zh-TW" sz="2800">
                <a:ea typeface="ＭＳ Ｐゴシック" charset="-128"/>
              </a:rPr>
              <a:t>They can be compressed!</a:t>
            </a:r>
            <a:br>
              <a:rPr lang="en-US" altLang="zh-TW" sz="2800">
                <a:ea typeface="ＭＳ Ｐゴシック" charset="-128"/>
              </a:rPr>
            </a:br>
            <a:r>
              <a:rPr lang="en-US" altLang="zh-TW" sz="2800">
                <a:solidFill>
                  <a:srgbClr val="FF0000"/>
                </a:solidFill>
                <a:ea typeface="ＭＳ Ｐゴシック" charset="-128"/>
              </a:rPr>
              <a:t>What about training a lot of such “small” detectors</a:t>
            </a:r>
            <a:br>
              <a:rPr lang="en-US" altLang="zh-TW" sz="2800">
                <a:solidFill>
                  <a:srgbClr val="FF0000"/>
                </a:solidFill>
                <a:ea typeface="ＭＳ Ｐゴシック" charset="-128"/>
              </a:rPr>
            </a:br>
            <a:r>
              <a:rPr lang="en-US" altLang="zh-TW" sz="2800">
                <a:solidFill>
                  <a:srgbClr val="FF0000"/>
                </a:solidFill>
                <a:ea typeface="ＭＳ Ｐゴシック" charset="-128"/>
              </a:rPr>
              <a:t>and each detector must “move around”.</a:t>
            </a:r>
            <a:endParaRPr lang="zh-TW" altLang="en-US" sz="3600">
              <a:solidFill>
                <a:srgbClr val="FF0000"/>
              </a:solidFill>
              <a:ea typeface="ＭＳ Ｐゴシック" charset="-128"/>
            </a:endParaRPr>
          </a:p>
        </p:txBody>
      </p:sp>
      <p:pic>
        <p:nvPicPr>
          <p:cNvPr id="7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4" y="257810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2868614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/>
          <p:cNvSpPr/>
          <p:nvPr/>
        </p:nvSpPr>
        <p:spPr>
          <a:xfrm>
            <a:off x="6599239" y="2425700"/>
            <a:ext cx="3303587" cy="95250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“upper-left beak”</a:t>
            </a:r>
            <a:r>
              <a:rPr lang="zh-TW" altLang="en-US"/>
              <a:t> </a:t>
            </a:r>
            <a:r>
              <a:rPr lang="en-US" altLang="zh-TW"/>
              <a:t>detector</a:t>
            </a:r>
            <a:endParaRPr lang="zh-TW" altLang="en-US"/>
          </a:p>
        </p:txBody>
      </p:sp>
      <p:sp>
        <p:nvSpPr>
          <p:cNvPr id="11" name="矩形 11"/>
          <p:cNvSpPr/>
          <p:nvPr/>
        </p:nvSpPr>
        <p:spPr>
          <a:xfrm>
            <a:off x="2813050" y="2628901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/>
          <p:cNvSpPr/>
          <p:nvPr/>
        </p:nvSpPr>
        <p:spPr>
          <a:xfrm>
            <a:off x="3327400" y="4994276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3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6" y="4652964"/>
            <a:ext cx="2295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/>
          <p:cNvSpPr/>
          <p:nvPr/>
        </p:nvSpPr>
        <p:spPr>
          <a:xfrm>
            <a:off x="6599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“middle beak”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6172200" y="4038601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/>
              <a:t>They can be compressed</a:t>
            </a:r>
          </a:p>
          <a:p>
            <a:pPr eaLnBrk="1" hangingPunct="1"/>
            <a:r>
              <a:rPr lang="en-US" altLang="zh-TW"/>
              <a:t> to the same parameters.</a:t>
            </a:r>
            <a:endParaRPr lang="zh-TW" altLang="en-US"/>
          </a:p>
        </p:txBody>
      </p:sp>
      <p:cxnSp>
        <p:nvCxnSpPr>
          <p:cNvPr id="17" name="直線單箭頭接點 7"/>
          <p:cNvCxnSpPr/>
          <p:nvPr/>
        </p:nvCxnSpPr>
        <p:spPr>
          <a:xfrm>
            <a:off x="5969000" y="3768725"/>
            <a:ext cx="0" cy="13398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78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2974975" y="1289050"/>
          <a:ext cx="1804986" cy="172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8" name="文字方塊 4"/>
          <p:cNvSpPr txBox="1">
            <a:spLocks noChangeArrowheads="1"/>
          </p:cNvSpPr>
          <p:nvPr/>
        </p:nvSpPr>
        <p:spPr bwMode="auto">
          <a:xfrm>
            <a:off x="3254375" y="3013076"/>
            <a:ext cx="1246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/>
              <a:t>image</a:t>
            </a:r>
            <a:endParaRPr lang="zh-TW" altLang="en-US"/>
          </a:p>
        </p:txBody>
      </p:sp>
      <p:pic>
        <p:nvPicPr>
          <p:cNvPr id="24629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312863"/>
            <a:ext cx="191611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2"/>
          <p:cNvSpPr/>
          <p:nvPr/>
        </p:nvSpPr>
        <p:spPr>
          <a:xfrm>
            <a:off x="5197475" y="2151063"/>
            <a:ext cx="1881188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631" name="文字方塊 7"/>
          <p:cNvSpPr txBox="1">
            <a:spLocks noChangeArrowheads="1"/>
          </p:cNvSpPr>
          <p:nvPr/>
        </p:nvSpPr>
        <p:spPr bwMode="auto">
          <a:xfrm>
            <a:off x="5181601" y="2743201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110288" y="1268413"/>
          <a:ext cx="963612" cy="81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027613" y="1273176"/>
          <a:ext cx="947736" cy="801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1"/>
          <p:cNvSpPr/>
          <p:nvPr/>
        </p:nvSpPr>
        <p:spPr>
          <a:xfrm>
            <a:off x="2565401" y="1046163"/>
            <a:ext cx="7089775" cy="2603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39"/>
          <p:cNvSpPr>
            <a:spLocks noChangeArrowheads="1"/>
          </p:cNvSpPr>
          <p:nvPr/>
        </p:nvSpPr>
        <p:spPr bwMode="auto">
          <a:xfrm>
            <a:off x="6796089" y="3898900"/>
            <a:ext cx="498475" cy="262413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3" name="矩形 40"/>
          <p:cNvSpPr>
            <a:spLocks noChangeArrowheads="1"/>
          </p:cNvSpPr>
          <p:nvPr/>
        </p:nvSpPr>
        <p:spPr bwMode="auto">
          <a:xfrm>
            <a:off x="6864350" y="4616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4" name="矩形 41"/>
          <p:cNvSpPr>
            <a:spLocks noChangeArrowheads="1"/>
          </p:cNvSpPr>
          <p:nvPr/>
        </p:nvSpPr>
        <p:spPr bwMode="auto">
          <a:xfrm>
            <a:off x="6870700" y="40449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graphicFrame>
        <p:nvGraphicFramePr>
          <p:cNvPr id="24672" name="Object 12"/>
          <p:cNvGraphicFramePr>
            <a:graphicFrameLocks noChangeAspect="1"/>
          </p:cNvGraphicFramePr>
          <p:nvPr/>
        </p:nvGraphicFramePr>
        <p:xfrm>
          <a:off x="6883400" y="3949701"/>
          <a:ext cx="3254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方程式" r:id="rId4" imgW="3505200" imgH="4978400" progId="Equation.3">
                  <p:embed/>
                </p:oleObj>
              </mc:Choice>
              <mc:Fallback>
                <p:oleObj name="方程式" r:id="rId4" imgW="3505200" imgH="4978400" progId="Equation.3">
                  <p:embed/>
                  <p:pic>
                    <p:nvPicPr>
                      <p:cNvPr id="246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400" y="3949701"/>
                        <a:ext cx="32543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3" name="Object 12"/>
          <p:cNvGraphicFramePr>
            <a:graphicFrameLocks noChangeAspect="1"/>
          </p:cNvGraphicFramePr>
          <p:nvPr/>
        </p:nvGraphicFramePr>
        <p:xfrm>
          <a:off x="6888164" y="453390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方程式" r:id="rId6" imgW="3797300" imgH="4978400" progId="Equation.3">
                  <p:embed/>
                </p:oleObj>
              </mc:Choice>
              <mc:Fallback>
                <p:oleObj name="方程式" r:id="rId6" imgW="3797300" imgH="4978400" progId="Equation.3">
                  <p:embed/>
                  <p:pic>
                    <p:nvPicPr>
                      <p:cNvPr id="2467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4" y="4533901"/>
                        <a:ext cx="3524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44"/>
          <p:cNvSpPr>
            <a:spLocks noChangeArrowheads="1"/>
          </p:cNvSpPr>
          <p:nvPr/>
        </p:nvSpPr>
        <p:spPr bwMode="auto">
          <a:xfrm>
            <a:off x="8350251" y="3870326"/>
            <a:ext cx="746125" cy="267652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8" name="橢圓 45"/>
          <p:cNvSpPr>
            <a:spLocks noChangeArrowheads="1"/>
          </p:cNvSpPr>
          <p:nvPr/>
        </p:nvSpPr>
        <p:spPr bwMode="auto">
          <a:xfrm>
            <a:off x="8458201" y="3886201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19" name="橢圓 46"/>
          <p:cNvSpPr>
            <a:spLocks noChangeArrowheads="1"/>
          </p:cNvSpPr>
          <p:nvPr/>
        </p:nvSpPr>
        <p:spPr bwMode="auto">
          <a:xfrm>
            <a:off x="8450264" y="4660900"/>
            <a:ext cx="573087" cy="57308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20" name="橢圓 47"/>
          <p:cNvSpPr>
            <a:spLocks noChangeArrowheads="1"/>
          </p:cNvSpPr>
          <p:nvPr/>
        </p:nvSpPr>
        <p:spPr bwMode="auto">
          <a:xfrm>
            <a:off x="8437564" y="5888039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24678" name="文字方塊 48"/>
          <p:cNvSpPr txBox="1">
            <a:spLocks noChangeArrowheads="1"/>
          </p:cNvSpPr>
          <p:nvPr/>
        </p:nvSpPr>
        <p:spPr bwMode="auto">
          <a:xfrm rot="5400000">
            <a:off x="8435976" y="50950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2" name="矩形 49"/>
          <p:cNvSpPr>
            <a:spLocks noChangeArrowheads="1"/>
          </p:cNvSpPr>
          <p:nvPr/>
        </p:nvSpPr>
        <p:spPr bwMode="auto">
          <a:xfrm>
            <a:off x="6873875" y="6013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dk1"/>
              </a:solidFill>
            </a:endParaRPr>
          </a:p>
        </p:txBody>
      </p:sp>
      <p:graphicFrame>
        <p:nvGraphicFramePr>
          <p:cNvPr id="24680" name="Object 12"/>
          <p:cNvGraphicFramePr>
            <a:graphicFrameLocks noChangeAspect="1"/>
          </p:cNvGraphicFramePr>
          <p:nvPr/>
        </p:nvGraphicFramePr>
        <p:xfrm>
          <a:off x="6843713" y="5918200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方程式" r:id="rId8" imgW="4978400" imgH="5270500" progId="Equation.3">
                  <p:embed/>
                </p:oleObj>
              </mc:Choice>
              <mc:Fallback>
                <p:oleObj name="方程式" r:id="rId8" imgW="4978400" imgH="5270500" progId="Equation.3">
                  <p:embed/>
                  <p:pic>
                    <p:nvPicPr>
                      <p:cNvPr id="246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918200"/>
                        <a:ext cx="4619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" name="文字方塊 51"/>
          <p:cNvSpPr txBox="1">
            <a:spLocks noChangeArrowheads="1"/>
          </p:cNvSpPr>
          <p:nvPr/>
        </p:nvSpPr>
        <p:spPr bwMode="auto">
          <a:xfrm rot="5400000">
            <a:off x="6765132" y="5044272"/>
            <a:ext cx="7683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cxnSp>
        <p:nvCxnSpPr>
          <p:cNvPr id="25" name="直線單箭頭接點 52"/>
          <p:cNvCxnSpPr>
            <a:endCxn id="18" idx="2"/>
          </p:cNvCxnSpPr>
          <p:nvPr/>
        </p:nvCxnSpPr>
        <p:spPr>
          <a:xfrm flipV="1">
            <a:off x="7219950" y="4173538"/>
            <a:ext cx="123825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3"/>
          <p:cNvCxnSpPr>
            <a:stCxn id="14" idx="3"/>
            <a:endCxn id="19" idx="2"/>
          </p:cNvCxnSpPr>
          <p:nvPr/>
        </p:nvCxnSpPr>
        <p:spPr>
          <a:xfrm>
            <a:off x="7213601" y="4216400"/>
            <a:ext cx="1236663" cy="730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4"/>
          <p:cNvCxnSpPr>
            <a:stCxn id="14" idx="3"/>
            <a:endCxn id="20" idx="2"/>
          </p:cNvCxnSpPr>
          <p:nvPr/>
        </p:nvCxnSpPr>
        <p:spPr>
          <a:xfrm>
            <a:off x="7213601" y="4216401"/>
            <a:ext cx="1223963" cy="1958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5"/>
          <p:cNvCxnSpPr>
            <a:endCxn id="18" idx="2"/>
          </p:cNvCxnSpPr>
          <p:nvPr/>
        </p:nvCxnSpPr>
        <p:spPr>
          <a:xfrm flipV="1">
            <a:off x="7251700" y="4173538"/>
            <a:ext cx="1206500" cy="595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6"/>
          <p:cNvCxnSpPr>
            <a:stCxn id="13" idx="3"/>
            <a:endCxn id="19" idx="2"/>
          </p:cNvCxnSpPr>
          <p:nvPr/>
        </p:nvCxnSpPr>
        <p:spPr>
          <a:xfrm>
            <a:off x="7207251" y="4787900"/>
            <a:ext cx="1243013" cy="158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7"/>
          <p:cNvCxnSpPr>
            <a:stCxn id="13" idx="3"/>
            <a:endCxn id="20" idx="2"/>
          </p:cNvCxnSpPr>
          <p:nvPr/>
        </p:nvCxnSpPr>
        <p:spPr>
          <a:xfrm>
            <a:off x="7207251" y="4787901"/>
            <a:ext cx="1230313" cy="1387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/>
          <p:cNvCxnSpPr>
            <a:endCxn id="18" idx="2"/>
          </p:cNvCxnSpPr>
          <p:nvPr/>
        </p:nvCxnSpPr>
        <p:spPr>
          <a:xfrm flipV="1">
            <a:off x="7316788" y="4173538"/>
            <a:ext cx="1141412" cy="1993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9"/>
          <p:cNvCxnSpPr>
            <a:endCxn id="19" idx="2"/>
          </p:cNvCxnSpPr>
          <p:nvPr/>
        </p:nvCxnSpPr>
        <p:spPr>
          <a:xfrm flipV="1">
            <a:off x="7305675" y="4946651"/>
            <a:ext cx="1144588" cy="121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0"/>
          <p:cNvCxnSpPr>
            <a:endCxn id="20" idx="2"/>
          </p:cNvCxnSpPr>
          <p:nvPr/>
        </p:nvCxnSpPr>
        <p:spPr>
          <a:xfrm>
            <a:off x="7305675" y="6162675"/>
            <a:ext cx="1131888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內容版面配置區 3"/>
          <p:cNvGraphicFramePr>
            <a:graphicFrameLocks/>
          </p:cNvGraphicFramePr>
          <p:nvPr/>
        </p:nvGraphicFramePr>
        <p:xfrm>
          <a:off x="4856163" y="4275138"/>
          <a:ext cx="1804986" cy="1722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42" name="矩形 68"/>
          <p:cNvSpPr>
            <a:spLocks noChangeArrowheads="1"/>
          </p:cNvSpPr>
          <p:nvPr/>
        </p:nvSpPr>
        <p:spPr bwMode="auto">
          <a:xfrm>
            <a:off x="1843088" y="150814"/>
            <a:ext cx="66461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3200" b="1" i="1" u="sng"/>
              <a:t>Convolution v.s. Fully Connected</a:t>
            </a:r>
            <a:endParaRPr lang="zh-TW" altLang="en-US" sz="3200" b="1" i="1" u="sng"/>
          </a:p>
        </p:txBody>
      </p:sp>
      <p:sp>
        <p:nvSpPr>
          <p:cNvPr id="24743" name="文字方塊 69"/>
          <p:cNvSpPr txBox="1">
            <a:spLocks noChangeArrowheads="1"/>
          </p:cNvSpPr>
          <p:nvPr/>
        </p:nvSpPr>
        <p:spPr bwMode="auto">
          <a:xfrm>
            <a:off x="3000375" y="4687889"/>
            <a:ext cx="19367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TW" sz="2800"/>
              <a:t>Fully-connected</a:t>
            </a:r>
            <a:endParaRPr lang="zh-TW" altLang="en-US" sz="2800"/>
          </a:p>
        </p:txBody>
      </p:sp>
      <p:sp>
        <p:nvSpPr>
          <p:cNvPr id="37" name="矩形 71"/>
          <p:cNvSpPr/>
          <p:nvPr/>
        </p:nvSpPr>
        <p:spPr>
          <a:xfrm>
            <a:off x="8256589" y="3797300"/>
            <a:ext cx="915987" cy="27495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8" name="矩形 72"/>
          <p:cNvSpPr/>
          <p:nvPr/>
        </p:nvSpPr>
        <p:spPr>
          <a:xfrm>
            <a:off x="7191375" y="1233488"/>
            <a:ext cx="2084388" cy="2057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1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A0DAC2-796E-05A5-166B-452DB0506D3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vector </a:t>
            </a:r>
            <a:r>
              <a:rPr lang="en-US" b="1" dirty="0"/>
              <a:t>x: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is weighted sum of neighbors: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Convolutional </a:t>
            </a:r>
            <a:r>
              <a:rPr lang="en-US" dirty="0">
                <a:solidFill>
                  <a:srgbClr val="D18362"/>
                </a:solidFill>
              </a:rPr>
              <a:t>kernel </a:t>
            </a:r>
            <a:r>
              <a:rPr lang="en-US" dirty="0"/>
              <a:t>or </a:t>
            </a:r>
            <a:r>
              <a:rPr lang="en-US" dirty="0">
                <a:solidFill>
                  <a:srgbClr val="D18362"/>
                </a:solidFill>
              </a:rPr>
              <a:t>filter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7A0F0-ECF0-D8A5-6D4E-87D94CA5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Convolution* in 1D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F1F4F-DD4B-F984-EF81-3FF307DEE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087" y="2460313"/>
            <a:ext cx="37084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CDB23-6CAD-622B-9E38-0AE220A6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48" y="4162737"/>
            <a:ext cx="56515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DB85E-330C-1DD5-855C-3FC310EBE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767" y="5515911"/>
            <a:ext cx="3327400" cy="520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265C6B-AFD1-3CA2-7FD8-194AB22D5E9F}"/>
              </a:ext>
            </a:extLst>
          </p:cNvPr>
          <p:cNvCxnSpPr/>
          <p:nvPr/>
        </p:nvCxnSpPr>
        <p:spPr>
          <a:xfrm flipH="1">
            <a:off x="7026168" y="5445449"/>
            <a:ext cx="1469877" cy="5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B57627-E552-03F5-743D-ADB55C4BEAFE}"/>
              </a:ext>
            </a:extLst>
          </p:cNvPr>
          <p:cNvSpPr txBox="1"/>
          <p:nvPr/>
        </p:nvSpPr>
        <p:spPr>
          <a:xfrm>
            <a:off x="8470070" y="5260783"/>
            <a:ext cx="152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18362"/>
                </a:solidFill>
              </a:rPr>
              <a:t>Kernel size</a:t>
            </a:r>
            <a:r>
              <a:rPr lang="en-US" dirty="0"/>
              <a:t>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BA5C2-CA67-9399-04D6-CFFF123AB8B5}"/>
              </a:ext>
            </a:extLst>
          </p:cNvPr>
          <p:cNvSpPr txBox="1"/>
          <p:nvPr/>
        </p:nvSpPr>
        <p:spPr>
          <a:xfrm>
            <a:off x="8284029" y="6520543"/>
            <a:ext cx="348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 really technically convolution</a:t>
            </a:r>
          </a:p>
        </p:txBody>
      </p:sp>
    </p:spTree>
    <p:extLst>
      <p:ext uri="{BB962C8B-B14F-4D97-AF65-F5344CB8AC3E}">
        <p14:creationId xmlns:p14="http://schemas.microsoft.com/office/powerpoint/2010/main" val="266558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61E0A5-5141-44BA-8FE9-8EBF5F65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62" y="0"/>
            <a:ext cx="11742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82965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with kernel size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943"/>
          <a:stretch/>
        </p:blipFill>
        <p:spPr>
          <a:xfrm>
            <a:off x="838201" y="2192845"/>
            <a:ext cx="2438400" cy="3413195"/>
          </a:xfrm>
        </p:spPr>
      </p:pic>
    </p:spTree>
    <p:extLst>
      <p:ext uri="{BB962C8B-B14F-4D97-AF65-F5344CB8AC3E}">
        <p14:creationId xmlns:p14="http://schemas.microsoft.com/office/powerpoint/2010/main" val="1306909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with kernel size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284"/>
          <a:stretch/>
        </p:blipFill>
        <p:spPr>
          <a:xfrm>
            <a:off x="838201" y="2192845"/>
            <a:ext cx="5257800" cy="3413195"/>
          </a:xfrm>
        </p:spPr>
      </p:pic>
    </p:spTree>
    <p:extLst>
      <p:ext uri="{BB962C8B-B14F-4D97-AF65-F5344CB8AC3E}">
        <p14:creationId xmlns:p14="http://schemas.microsoft.com/office/powerpoint/2010/main" val="26993254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with kernel size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284"/>
          <a:stretch/>
        </p:blipFill>
        <p:spPr>
          <a:xfrm>
            <a:off x="838201" y="2192845"/>
            <a:ext cx="5257800" cy="3413195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CBAD37-2E49-9A53-AF0A-F45999ED5152}"/>
              </a:ext>
            </a:extLst>
          </p:cNvPr>
          <p:cNvCxnSpPr/>
          <p:nvPr/>
        </p:nvCxnSpPr>
        <p:spPr>
          <a:xfrm flipH="1" flipV="1">
            <a:off x="6096000" y="5419493"/>
            <a:ext cx="1877122" cy="50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76077B-6C93-E6A7-4A0C-5643E3A8D338}"/>
              </a:ext>
            </a:extLst>
          </p:cNvPr>
          <p:cNvSpPr txBox="1"/>
          <p:nvPr/>
        </p:nvSpPr>
        <p:spPr>
          <a:xfrm>
            <a:off x="8084634" y="5921298"/>
            <a:ext cx="334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Equivariant to translation of input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B0909-64D2-C8B5-2683-C1193307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917" y="6290630"/>
            <a:ext cx="2560439" cy="4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912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padding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007"/>
          <a:stretch/>
        </p:blipFill>
        <p:spPr>
          <a:xfrm>
            <a:off x="838201" y="2192845"/>
            <a:ext cx="8142514" cy="34131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F3459-8C70-CA9D-CD72-CF29276CDD14}"/>
              </a:ext>
            </a:extLst>
          </p:cNvPr>
          <p:cNvSpPr txBox="1"/>
          <p:nvPr/>
        </p:nvSpPr>
        <p:spPr>
          <a:xfrm>
            <a:off x="838200" y="6010750"/>
            <a:ext cx="7182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Treat positions that are beyond end of the input as zero.</a:t>
            </a:r>
          </a:p>
        </p:txBody>
      </p:sp>
    </p:spTree>
    <p:extLst>
      <p:ext uri="{BB962C8B-B14F-4D97-AF65-F5344CB8AC3E}">
        <p14:creationId xmlns:p14="http://schemas.microsoft.com/office/powerpoint/2010/main" val="850709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07A-FE30-8A32-1048-A3B6A63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“Valid” convolutions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D5B79-E3D7-752B-F834-F20FBF7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2845"/>
            <a:ext cx="10575733" cy="34131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AC1FBA-400E-035D-D02A-EE8BDBA734EF}"/>
              </a:ext>
            </a:extLst>
          </p:cNvPr>
          <p:cNvSpPr txBox="1"/>
          <p:nvPr/>
        </p:nvSpPr>
        <p:spPr>
          <a:xfrm>
            <a:off x="838200" y="6010750"/>
            <a:ext cx="855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process positions where kernel falls in image (smaller output).</a:t>
            </a:r>
          </a:p>
        </p:txBody>
      </p:sp>
    </p:spTree>
    <p:extLst>
      <p:ext uri="{BB962C8B-B14F-4D97-AF65-F5344CB8AC3E}">
        <p14:creationId xmlns:p14="http://schemas.microsoft.com/office/powerpoint/2010/main" val="19762547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E015-16A7-0B63-6E15-D793AAEC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Stride, kernel size, and dilation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6C59-8157-5957-F31F-7BF7B7C14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Stride</a:t>
            </a:r>
            <a:r>
              <a:rPr lang="en-US" dirty="0"/>
              <a:t> = shift by k positions for each output</a:t>
            </a:r>
          </a:p>
          <a:p>
            <a:pPr lvl="1"/>
            <a:r>
              <a:rPr lang="en-US" dirty="0"/>
              <a:t>Decreases size of output relative to input</a:t>
            </a:r>
          </a:p>
          <a:p>
            <a:r>
              <a:rPr lang="en-US" dirty="0">
                <a:solidFill>
                  <a:srgbClr val="D18362"/>
                </a:solidFill>
              </a:rPr>
              <a:t>Kernel size </a:t>
            </a:r>
            <a:r>
              <a:rPr lang="en-US" dirty="0"/>
              <a:t>= weight a different number of inputs for each output</a:t>
            </a:r>
          </a:p>
          <a:p>
            <a:pPr lvl="1"/>
            <a:r>
              <a:rPr lang="en-US" dirty="0"/>
              <a:t>Combine information from a larger area</a:t>
            </a:r>
          </a:p>
          <a:p>
            <a:pPr lvl="1"/>
            <a:r>
              <a:rPr lang="en-US" dirty="0"/>
              <a:t>But kernel size 5 uses 5 parameters</a:t>
            </a:r>
          </a:p>
          <a:p>
            <a:r>
              <a:rPr lang="en-US" dirty="0">
                <a:solidFill>
                  <a:srgbClr val="D18362"/>
                </a:solidFill>
              </a:rPr>
              <a:t>Dilated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</a:t>
            </a:r>
            <a:r>
              <a:rPr lang="en-US" dirty="0" err="1">
                <a:solidFill>
                  <a:srgbClr val="D18362"/>
                </a:solidFill>
              </a:rPr>
              <a:t>atrous</a:t>
            </a:r>
            <a:r>
              <a:rPr lang="en-US" dirty="0">
                <a:solidFill>
                  <a:srgbClr val="D18362"/>
                </a:solidFill>
              </a:rPr>
              <a:t> </a:t>
            </a:r>
            <a:r>
              <a:rPr lang="en-US" dirty="0"/>
              <a:t>convolutions = intersperse kernel values with zeros</a:t>
            </a:r>
          </a:p>
          <a:p>
            <a:pPr lvl="1"/>
            <a:r>
              <a:rPr lang="en-US" dirty="0"/>
              <a:t>Combine information from a larger area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593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427"/>
          <a:stretch/>
        </p:blipFill>
        <p:spPr>
          <a:xfrm>
            <a:off x="790430" y="669471"/>
            <a:ext cx="2573256" cy="52578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59D8FA-89EA-CF75-E54F-295BD0BB42F8}"/>
              </a:ext>
            </a:extLst>
          </p:cNvPr>
          <p:cNvSpPr txBox="1"/>
          <p:nvPr/>
        </p:nvSpPr>
        <p:spPr>
          <a:xfrm>
            <a:off x="2454123" y="5684761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52570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401"/>
          <a:stretch/>
        </p:blipFill>
        <p:spPr>
          <a:xfrm>
            <a:off x="790430" y="669471"/>
            <a:ext cx="5523284" cy="52578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3ADF0B-7874-749F-789A-3012D5395C29}"/>
              </a:ext>
            </a:extLst>
          </p:cNvPr>
          <p:cNvSpPr txBox="1"/>
          <p:nvPr/>
        </p:nvSpPr>
        <p:spPr>
          <a:xfrm>
            <a:off x="2454123" y="5684761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F4788-C0F6-2C11-436F-310432EF1A9D}"/>
              </a:ext>
            </a:extLst>
          </p:cNvPr>
          <p:cNvSpPr txBox="1"/>
          <p:nvPr/>
        </p:nvSpPr>
        <p:spPr>
          <a:xfrm>
            <a:off x="5295294" y="5645025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210076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673"/>
          <a:stretch/>
        </p:blipFill>
        <p:spPr>
          <a:xfrm>
            <a:off x="790430" y="669471"/>
            <a:ext cx="8331799" cy="52578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AE3B4-6EC5-0E68-130E-EB2CC18BCDCD}"/>
              </a:ext>
            </a:extLst>
          </p:cNvPr>
          <p:cNvSpPr txBox="1"/>
          <p:nvPr/>
        </p:nvSpPr>
        <p:spPr>
          <a:xfrm>
            <a:off x="2454123" y="5684761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5BC20-F114-D38A-B09F-523FF8FA5F4B}"/>
              </a:ext>
            </a:extLst>
          </p:cNvPr>
          <p:cNvSpPr txBox="1"/>
          <p:nvPr/>
        </p:nvSpPr>
        <p:spPr>
          <a:xfrm>
            <a:off x="5295294" y="5645025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19A89-7C3A-FDEB-4127-869A929A1212}"/>
              </a:ext>
            </a:extLst>
          </p:cNvPr>
          <p:cNvSpPr txBox="1"/>
          <p:nvPr/>
        </p:nvSpPr>
        <p:spPr>
          <a:xfrm>
            <a:off x="8180009" y="5648833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17791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09D70C-5DF8-5728-3502-5709D7F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430" y="669471"/>
            <a:ext cx="10915940" cy="52578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FC0AA-D81F-42B3-6790-D84589F22032}"/>
              </a:ext>
            </a:extLst>
          </p:cNvPr>
          <p:cNvSpPr txBox="1"/>
          <p:nvPr/>
        </p:nvSpPr>
        <p:spPr>
          <a:xfrm>
            <a:off x="2454123" y="5684761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215D2-F5F3-0A5C-5307-05A5883E4139}"/>
              </a:ext>
            </a:extLst>
          </p:cNvPr>
          <p:cNvSpPr txBox="1"/>
          <p:nvPr/>
        </p:nvSpPr>
        <p:spPr>
          <a:xfrm>
            <a:off x="5295294" y="5645025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35911-9DC0-8AF5-62D4-4BFAA00D219F}"/>
              </a:ext>
            </a:extLst>
          </p:cNvPr>
          <p:cNvSpPr txBox="1"/>
          <p:nvPr/>
        </p:nvSpPr>
        <p:spPr>
          <a:xfrm>
            <a:off x="8180009" y="5648833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1D2FD-5B90-2669-4FB2-D284B1CD719D}"/>
              </a:ext>
            </a:extLst>
          </p:cNvPr>
          <p:cNvSpPr txBox="1"/>
          <p:nvPr/>
        </p:nvSpPr>
        <p:spPr>
          <a:xfrm>
            <a:off x="10999408" y="5652641"/>
            <a:ext cx="237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345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0D3BA-1992-4243-BDC4-82D16BF3D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8" y="0"/>
            <a:ext cx="12033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7325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10EB519-6947-4620-896C-925476C3A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919" b="67404"/>
          <a:stretch/>
        </p:blipFill>
        <p:spPr>
          <a:xfrm>
            <a:off x="1464129" y="2726475"/>
            <a:ext cx="2879271" cy="31518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FFADF-4D5B-6579-FAC2-48A3F77D8B21}"/>
              </a:ext>
            </a:extLst>
          </p:cNvPr>
          <p:cNvSpPr/>
          <p:nvPr/>
        </p:nvSpPr>
        <p:spPr>
          <a:xfrm>
            <a:off x="1382486" y="2606729"/>
            <a:ext cx="326571" cy="365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436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941DFBD-1ACD-8283-7677-DE315B940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59" r="-1820" b="67404"/>
          <a:stretch/>
        </p:blipFill>
        <p:spPr>
          <a:xfrm>
            <a:off x="1464128" y="2715589"/>
            <a:ext cx="5851072" cy="3151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</p:spTree>
    <p:extLst>
      <p:ext uri="{BB962C8B-B14F-4D97-AF65-F5344CB8AC3E}">
        <p14:creationId xmlns:p14="http://schemas.microsoft.com/office/powerpoint/2010/main" val="14126418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D1CB198-481A-B1CA-7AFD-F3B6FAF07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59" b="33019"/>
          <a:stretch/>
        </p:blipFill>
        <p:spPr>
          <a:xfrm>
            <a:off x="1464129" y="2764972"/>
            <a:ext cx="9263742" cy="30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640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CACC-D7BF-D1BB-78A8-98EF08A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529B3-E0EA-5950-94A7-CEC7A1081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634"/>
          <a:stretch/>
        </p:blipFill>
        <p:spPr>
          <a:xfrm>
            <a:off x="1464129" y="2754086"/>
            <a:ext cx="9263742" cy="2936240"/>
          </a:xfrm>
        </p:spPr>
      </p:pic>
    </p:spTree>
    <p:extLst>
      <p:ext uri="{BB962C8B-B14F-4D97-AF65-F5344CB8AC3E}">
        <p14:creationId xmlns:p14="http://schemas.microsoft.com/office/powerpoint/2010/main" val="36859785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81279-5951-4DA5-BF38-4DA410F6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58" y="1489982"/>
            <a:ext cx="7416800" cy="4914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062149-BB94-4E8A-A217-CD639952CD43}"/>
              </a:ext>
            </a:extLst>
          </p:cNvPr>
          <p:cNvSpPr/>
          <p:nvPr/>
        </p:nvSpPr>
        <p:spPr>
          <a:xfrm>
            <a:off x="341877" y="688912"/>
            <a:ext cx="2609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MNIST digits classification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78009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94F10-9D93-4F52-46C1-B29AAA3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676280-152B-A49F-4783-1A45F5248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77" y="1959428"/>
            <a:ext cx="11112546" cy="3341915"/>
          </a:xfrm>
        </p:spPr>
      </p:pic>
    </p:spTree>
    <p:extLst>
      <p:ext uri="{BB962C8B-B14F-4D97-AF65-F5344CB8AC3E}">
        <p14:creationId xmlns:p14="http://schemas.microsoft.com/office/powerpoint/2010/main" val="885228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006C-8FB4-E0AE-C590-6059895C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D481-80C2-3B56-84E6-B1E24A51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olidFill>
                  <a:srgbClr val="D18362"/>
                </a:solidFill>
              </a:rPr>
              <a:t>inductive bias</a:t>
            </a:r>
          </a:p>
          <a:p>
            <a:r>
              <a:rPr lang="en-US" dirty="0"/>
              <a:t>Forced the network to process each location similarly</a:t>
            </a:r>
          </a:p>
          <a:p>
            <a:r>
              <a:rPr lang="en-US" dirty="0"/>
              <a:t>Shares information across locations</a:t>
            </a:r>
          </a:p>
          <a:p>
            <a:r>
              <a:rPr lang="en-US" dirty="0"/>
              <a:t>Search through a smaller family of input/</a:t>
            </a:r>
            <a:r>
              <a:rPr lang="en-US" dirty="0" err="1"/>
              <a:t>ouput</a:t>
            </a:r>
            <a:r>
              <a:rPr lang="en-US" dirty="0"/>
              <a:t> mappings, all of which are plausible</a:t>
            </a:r>
          </a:p>
        </p:txBody>
      </p:sp>
    </p:spTree>
    <p:extLst>
      <p:ext uri="{BB962C8B-B14F-4D97-AF65-F5344CB8AC3E}">
        <p14:creationId xmlns:p14="http://schemas.microsoft.com/office/powerpoint/2010/main" val="11096083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1EA3-B044-A0F2-1E74-10C1DB79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8AB7-F1C7-76B9-B81B-AB3A3FD4D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in 2D </a:t>
            </a:r>
          </a:p>
          <a:p>
            <a:pPr lvl="1"/>
            <a:r>
              <a:rPr lang="en-US"/>
              <a:t>Weighted </a:t>
            </a:r>
            <a:r>
              <a:rPr lang="en-US" dirty="0"/>
              <a:t>sum over a K x K region</a:t>
            </a:r>
          </a:p>
          <a:p>
            <a:pPr lvl="1"/>
            <a:r>
              <a:rPr lang="en-US" dirty="0"/>
              <a:t>K x K weights</a:t>
            </a:r>
          </a:p>
          <a:p>
            <a:r>
              <a:rPr lang="en-US" dirty="0"/>
              <a:t>Build into a convolutional layer by adding bias and passing through activation function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1806C5-0BA8-ED7E-F47F-A8D0E76E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42" y="4343126"/>
            <a:ext cx="7244341" cy="12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677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413F-9850-77E3-7F2D-1DF536F7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D8DA8-53F8-E99E-7D06-8C54D6B7F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657"/>
          <a:stretch/>
        </p:blipFill>
        <p:spPr>
          <a:xfrm>
            <a:off x="1273323" y="2223155"/>
            <a:ext cx="9416118" cy="3252360"/>
          </a:xfrm>
        </p:spPr>
      </p:pic>
    </p:spTree>
    <p:extLst>
      <p:ext uri="{BB962C8B-B14F-4D97-AF65-F5344CB8AC3E}">
        <p14:creationId xmlns:p14="http://schemas.microsoft.com/office/powerpoint/2010/main" val="4093983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413F-9850-77E3-7F2D-1DF536F7A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D8DA8-53F8-E99E-7D06-8C54D6B7F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6" t="51528" r="116" b="-51528"/>
          <a:stretch/>
        </p:blipFill>
        <p:spPr>
          <a:xfrm>
            <a:off x="1273323" y="2223154"/>
            <a:ext cx="9416118" cy="6591283"/>
          </a:xfrm>
        </p:spPr>
      </p:pic>
    </p:spTree>
    <p:extLst>
      <p:ext uri="{BB962C8B-B14F-4D97-AF65-F5344CB8AC3E}">
        <p14:creationId xmlns:p14="http://schemas.microsoft.com/office/powerpoint/2010/main" val="198972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11380</TotalTime>
  <Words>2234</Words>
  <Application>Microsoft Office PowerPoint</Application>
  <PresentationFormat>Widescreen</PresentationFormat>
  <Paragraphs>693</Paragraphs>
  <Slides>140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50" baseType="lpstr">
      <vt:lpstr>ＭＳ Ｐゴシック</vt:lpstr>
      <vt:lpstr>新細明體</vt:lpstr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方程式</vt:lpstr>
      <vt:lpstr>Neural networks and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insights to the learned function</vt:lpstr>
      <vt:lpstr>Example shallow network</vt:lpstr>
      <vt:lpstr>Example shallow network</vt:lpstr>
      <vt:lpstr>Example shallow network</vt:lpstr>
      <vt:lpstr>Example shallow network</vt:lpstr>
      <vt:lpstr>Hidden units</vt:lpstr>
      <vt:lpstr>PowerPoint Presentation</vt:lpstr>
      <vt:lpstr>PowerPoint Presentation</vt:lpstr>
      <vt:lpstr>PowerPoint Presentation</vt:lpstr>
      <vt:lpstr>PowerPoint Presentation</vt:lpstr>
      <vt:lpstr>Example shallow network</vt:lpstr>
      <vt:lpstr>Activation pattern = which hidden units are activated</vt:lpstr>
      <vt:lpstr>Depicting neural networks</vt:lpstr>
      <vt:lpstr>With 3 hidden units:</vt:lpstr>
      <vt:lpstr>With enough hidden units…</vt:lpstr>
      <vt:lpstr>Universal approximation theorem</vt:lpstr>
      <vt:lpstr>Why is non-linearity important</vt:lpstr>
      <vt:lpstr>PowerPoint Presentation</vt:lpstr>
      <vt:lpstr>PowerPoint Presentation</vt:lpstr>
      <vt:lpstr>PowerPoint Presentation</vt:lpstr>
      <vt:lpstr>PowerPoint Presentation</vt:lpstr>
      <vt:lpstr>The log function is monotonic</vt:lpstr>
      <vt:lpstr>Maximum log likelihood</vt:lpstr>
      <vt:lpstr>Minimizing negative log likelihood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 – repeated application of chain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classification</vt:lpstr>
      <vt:lpstr>Object detection</vt:lpstr>
      <vt:lpstr>Image segmentation</vt:lpstr>
      <vt:lpstr>Invariance</vt:lpstr>
      <vt:lpstr>Invariance example</vt:lpstr>
      <vt:lpstr>Equivariance</vt:lpstr>
      <vt:lpstr>Equivariance example</vt:lpstr>
      <vt:lpstr>Basic building blocks of the CNN architecture</vt:lpstr>
      <vt:lpstr>Convolution operation</vt:lpstr>
      <vt:lpstr>Same pattern appears in different places: They can be compressed! What about training a lot of such “small” detectors and each detector must “move around”.</vt:lpstr>
      <vt:lpstr>PowerPoint Presentation</vt:lpstr>
      <vt:lpstr>Convolution* in 1D</vt:lpstr>
      <vt:lpstr>Convolution with kernel size 3</vt:lpstr>
      <vt:lpstr>Convolution with kernel size 3</vt:lpstr>
      <vt:lpstr>Convolution with kernel size 3</vt:lpstr>
      <vt:lpstr>Zero padding</vt:lpstr>
      <vt:lpstr>“Valid” convolutions</vt:lpstr>
      <vt:lpstr>Stride, kernel size, and dilation</vt:lpstr>
      <vt:lpstr>PowerPoint Presentation</vt:lpstr>
      <vt:lpstr>PowerPoint Presentation</vt:lpstr>
      <vt:lpstr>PowerPoint Presentation</vt:lpstr>
      <vt:lpstr>PowerPoint Presentation</vt:lpstr>
      <vt:lpstr>Receptive fields</vt:lpstr>
      <vt:lpstr>Receptive fields</vt:lpstr>
      <vt:lpstr>Receptive fields</vt:lpstr>
      <vt:lpstr>Receptive fields</vt:lpstr>
      <vt:lpstr>PowerPoint Presentation</vt:lpstr>
      <vt:lpstr>Performance</vt:lpstr>
      <vt:lpstr>Why?</vt:lpstr>
      <vt:lpstr>2D Convolution</vt:lpstr>
      <vt:lpstr>2D Convolution</vt:lpstr>
      <vt:lpstr>2D Convolution</vt:lpstr>
      <vt:lpstr>Channels in 2D convolution</vt:lpstr>
      <vt:lpstr>How many parameters?</vt:lpstr>
      <vt:lpstr>PowerPoint Presentation</vt:lpstr>
      <vt:lpstr>PowerPoint Presentation</vt:lpstr>
      <vt:lpstr>Color image: RGB 3 channels – conv. over depth</vt:lpstr>
      <vt:lpstr>Different types of convolution</vt:lpstr>
      <vt:lpstr>Dialated convolution</vt:lpstr>
      <vt:lpstr>Spatially Separable convolution</vt:lpstr>
      <vt:lpstr>Depthwise separable convolution</vt:lpstr>
      <vt:lpstr>Depthwise separable convolution – step1</vt:lpstr>
      <vt:lpstr>Depthwise separable convolution – step2</vt:lpstr>
      <vt:lpstr>PowerPoint Presentation</vt:lpstr>
      <vt:lpstr>PowerPoint Presentation</vt:lpstr>
      <vt:lpstr>Downsampling</vt:lpstr>
      <vt:lpstr>Downsampling</vt:lpstr>
      <vt:lpstr>Downsampling</vt:lpstr>
      <vt:lpstr>Why Pooling</vt:lpstr>
      <vt:lpstr>Pooling or strided convolution?</vt:lpstr>
      <vt:lpstr>Upsampling</vt:lpstr>
      <vt:lpstr>Upsampling</vt:lpstr>
      <vt:lpstr>Upsampling</vt:lpstr>
      <vt:lpstr>Transposed convolutions</vt:lpstr>
      <vt:lpstr>Transposed convolutions</vt:lpstr>
      <vt:lpstr>Convolution as matrix vector multiplication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whole CNN</vt:lpstr>
      <vt:lpstr>The whole CNN</vt:lpstr>
      <vt:lpstr>PowerPoint Presentation</vt:lpstr>
      <vt:lpstr>Flattening</vt:lpstr>
      <vt:lpstr>Conv Net Topology</vt:lpstr>
      <vt:lpstr>PowerPoint Presentation</vt:lpstr>
      <vt:lpstr>Why do we need a deep CNN?</vt:lpstr>
      <vt:lpstr>Why do we need a deep CNN?</vt:lpstr>
      <vt:lpstr>Why do we need a deep CNN?</vt:lpstr>
      <vt:lpstr>Why do we need a deep CNN?</vt:lpstr>
      <vt:lpstr>Why do we need a deep CNN?</vt:lpstr>
      <vt:lpstr>Suggested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and CNN</dc:title>
  <dc:creator>user</dc:creator>
  <cp:lastModifiedBy>Admin</cp:lastModifiedBy>
  <cp:revision>46</cp:revision>
  <dcterms:created xsi:type="dcterms:W3CDTF">2019-08-11T23:24:36Z</dcterms:created>
  <dcterms:modified xsi:type="dcterms:W3CDTF">2024-01-23T13:06:42Z</dcterms:modified>
</cp:coreProperties>
</file>